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74" r:id="rId4"/>
    <p:sldId id="257" r:id="rId5"/>
    <p:sldId id="258" r:id="rId6"/>
    <p:sldId id="265" r:id="rId7"/>
    <p:sldId id="271" r:id="rId8"/>
    <p:sldId id="267" r:id="rId9"/>
    <p:sldId id="263" r:id="rId10"/>
    <p:sldId id="276" r:id="rId11"/>
    <p:sldId id="259" r:id="rId12"/>
    <p:sldId id="269" r:id="rId13"/>
    <p:sldId id="270" r:id="rId14"/>
    <p:sldId id="275" r:id="rId15"/>
    <p:sldId id="261" r:id="rId16"/>
    <p:sldId id="260" r:id="rId17"/>
    <p:sldId id="266" r:id="rId18"/>
    <p:sldId id="273" r:id="rId19"/>
    <p:sldId id="272" r:id="rId20"/>
    <p:sldId id="264" r:id="rId21"/>
    <p:sldId id="268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CC99FF"/>
    <a:srgbClr val="FF9966"/>
    <a:srgbClr val="99FF99"/>
    <a:srgbClr val="FFC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2C92-5DC4-46E6-94E3-61B6C3C55D88}" type="datetimeFigureOut">
              <a:rPr lang="en-US" smtClean="0"/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F75C-3F4D-4EE9-9469-C4BB862E636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2C92-5DC4-46E6-94E3-61B6C3C55D88}" type="datetimeFigureOut">
              <a:rPr lang="en-US" smtClean="0"/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F75C-3F4D-4EE9-9469-C4BB862E6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2C92-5DC4-46E6-94E3-61B6C3C55D88}" type="datetimeFigureOut">
              <a:rPr lang="en-US" smtClean="0"/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F75C-3F4D-4EE9-9469-C4BB862E6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7924800" cy="639762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2C92-5DC4-46E6-94E3-61B6C3C55D88}" type="datetimeFigureOut">
              <a:rPr lang="en-US" smtClean="0"/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F75C-3F4D-4EE9-9469-C4BB862E63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79248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2C92-5DC4-46E6-94E3-61B6C3C55D88}" type="datetimeFigureOut">
              <a:rPr lang="en-US" smtClean="0"/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F75C-3F4D-4EE9-9469-C4BB862E6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2C92-5DC4-46E6-94E3-61B6C3C55D88}" type="datetimeFigureOut">
              <a:rPr lang="en-US" smtClean="0"/>
              <a:t>12/20/2010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F75C-3F4D-4EE9-9469-C4BB862E6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2C92-5DC4-46E6-94E3-61B6C3C55D88}" type="datetimeFigureOut">
              <a:rPr lang="en-US" smtClean="0"/>
              <a:t>12/20/2010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F75C-3F4D-4EE9-9469-C4BB862E6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2C92-5DC4-46E6-94E3-61B6C3C55D88}" type="datetimeFigureOut">
              <a:rPr lang="en-US" smtClean="0"/>
              <a:t>12/20/2010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F75C-3F4D-4EE9-9469-C4BB862E6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2C92-5DC4-46E6-94E3-61B6C3C55D88}" type="datetimeFigureOut">
              <a:rPr lang="en-US" smtClean="0"/>
              <a:t>12/20/2010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F75C-3F4D-4EE9-9469-C4BB862E6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2C92-5DC4-46E6-94E3-61B6C3C55D88}" type="datetimeFigureOut">
              <a:rPr lang="en-US" smtClean="0"/>
              <a:t>12/20/2010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F75C-3F4D-4EE9-9469-C4BB862E6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2C92-5DC4-46E6-94E3-61B6C3C55D88}" type="datetimeFigureOut">
              <a:rPr lang="en-US" smtClean="0"/>
              <a:t>12/20/2010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F75C-3F4D-4EE9-9469-C4BB862E6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8722C92-5DC4-46E6-94E3-61B6C3C55D88}" type="datetimeFigureOut">
              <a:rPr lang="en-US" smtClean="0"/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609F75C-3F4D-4EE9-9469-C4BB862E636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xicslink.org/" TargetMode="External"/><Relationship Id="rId2" Type="http://schemas.openxmlformats.org/officeDocument/2006/relationships/hyperlink" Target="http://www.epa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hp03.niehs.nig.gov/" TargetMode="External"/><Relationship Id="rId4" Type="http://schemas.openxmlformats.org/officeDocument/2006/relationships/hyperlink" Target="http://www.who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Dr. Sandra Cruz-Pol, Professor</a:t>
            </a:r>
          </a:p>
          <a:p>
            <a:r>
              <a:rPr lang="en-US" sz="2400" dirty="0" smtClean="0"/>
              <a:t>Electrical and Computer Engineering Department</a:t>
            </a:r>
          </a:p>
          <a:p>
            <a:r>
              <a:rPr lang="en-US" sz="2400" dirty="0" smtClean="0"/>
              <a:t>Green Campus Coordinator</a:t>
            </a:r>
          </a:p>
          <a:p>
            <a:r>
              <a:rPr lang="en-US" sz="2400" dirty="0" smtClean="0"/>
              <a:t>University of Puerto Rico @ Mayagüez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Save  the Earth </a:t>
            </a:r>
            <a:r>
              <a:rPr lang="en-US" dirty="0"/>
              <a:t>from E-waste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34621" y="2274224"/>
            <a:ext cx="3122606" cy="1154776"/>
            <a:chOff x="2134621" y="1092035"/>
            <a:chExt cx="3122606" cy="1154776"/>
          </a:xfrm>
        </p:grpSpPr>
        <p:sp>
          <p:nvSpPr>
            <p:cNvPr id="4" name="TextBox 3"/>
            <p:cNvSpPr txBox="1"/>
            <p:nvPr/>
          </p:nvSpPr>
          <p:spPr>
            <a:xfrm rot="21401012">
              <a:off x="2134621" y="1092035"/>
              <a:ext cx="3122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99FF99"/>
                  </a:solidFill>
                  <a:latin typeface="MV Boli" pitchFamily="2" charset="0"/>
                  <a:cs typeface="MV Boli" pitchFamily="2" charset="0"/>
                </a:rPr>
                <a:t>US, the People!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2521131" y="1724263"/>
              <a:ext cx="378823" cy="522548"/>
            </a:xfrm>
            <a:custGeom>
              <a:avLst/>
              <a:gdLst>
                <a:gd name="connsiteX0" fmla="*/ 0 w 378823"/>
                <a:gd name="connsiteY0" fmla="*/ 509486 h 522548"/>
                <a:gd name="connsiteX1" fmla="*/ 52252 w 378823"/>
                <a:gd name="connsiteY1" fmla="*/ 444171 h 522548"/>
                <a:gd name="connsiteX2" fmla="*/ 78378 w 378823"/>
                <a:gd name="connsiteY2" fmla="*/ 404983 h 522548"/>
                <a:gd name="connsiteX3" fmla="*/ 117566 w 378823"/>
                <a:gd name="connsiteY3" fmla="*/ 378857 h 522548"/>
                <a:gd name="connsiteX4" fmla="*/ 156755 w 378823"/>
                <a:gd name="connsiteY4" fmla="*/ 300480 h 522548"/>
                <a:gd name="connsiteX5" fmla="*/ 169818 w 378823"/>
                <a:gd name="connsiteY5" fmla="*/ 261291 h 522548"/>
                <a:gd name="connsiteX6" fmla="*/ 195943 w 378823"/>
                <a:gd name="connsiteY6" fmla="*/ 209040 h 522548"/>
                <a:gd name="connsiteX7" fmla="*/ 222069 w 378823"/>
                <a:gd name="connsiteY7" fmla="*/ 117600 h 522548"/>
                <a:gd name="connsiteX8" fmla="*/ 248195 w 378823"/>
                <a:gd name="connsiteY8" fmla="*/ 209040 h 522548"/>
                <a:gd name="connsiteX9" fmla="*/ 274320 w 378823"/>
                <a:gd name="connsiteY9" fmla="*/ 287417 h 522548"/>
                <a:gd name="connsiteX10" fmla="*/ 313509 w 378823"/>
                <a:gd name="connsiteY10" fmla="*/ 365794 h 522548"/>
                <a:gd name="connsiteX11" fmla="*/ 339635 w 378823"/>
                <a:gd name="connsiteY11" fmla="*/ 444171 h 522548"/>
                <a:gd name="connsiteX12" fmla="*/ 352698 w 378823"/>
                <a:gd name="connsiteY12" fmla="*/ 483360 h 522548"/>
                <a:gd name="connsiteX13" fmla="*/ 378823 w 378823"/>
                <a:gd name="connsiteY13" fmla="*/ 522548 h 5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8823" h="522548">
                  <a:moveTo>
                    <a:pt x="0" y="509486"/>
                  </a:moveTo>
                  <a:cubicBezTo>
                    <a:pt x="17417" y="487714"/>
                    <a:pt x="35523" y="466476"/>
                    <a:pt x="52252" y="444171"/>
                  </a:cubicBezTo>
                  <a:cubicBezTo>
                    <a:pt x="61672" y="431611"/>
                    <a:pt x="67277" y="416084"/>
                    <a:pt x="78378" y="404983"/>
                  </a:cubicBezTo>
                  <a:cubicBezTo>
                    <a:pt x="89479" y="393882"/>
                    <a:pt x="104503" y="387566"/>
                    <a:pt x="117566" y="378857"/>
                  </a:cubicBezTo>
                  <a:cubicBezTo>
                    <a:pt x="150400" y="280354"/>
                    <a:pt x="106109" y="401771"/>
                    <a:pt x="156755" y="300480"/>
                  </a:cubicBezTo>
                  <a:cubicBezTo>
                    <a:pt x="162913" y="288164"/>
                    <a:pt x="164394" y="273947"/>
                    <a:pt x="169818" y="261291"/>
                  </a:cubicBezTo>
                  <a:cubicBezTo>
                    <a:pt x="177489" y="243393"/>
                    <a:pt x="188272" y="226938"/>
                    <a:pt x="195943" y="209040"/>
                  </a:cubicBezTo>
                  <a:cubicBezTo>
                    <a:pt x="207187" y="182804"/>
                    <a:pt x="215440" y="144115"/>
                    <a:pt x="222069" y="117600"/>
                  </a:cubicBezTo>
                  <a:cubicBezTo>
                    <a:pt x="247493" y="-111214"/>
                    <a:pt x="224436" y="34806"/>
                    <a:pt x="248195" y="209040"/>
                  </a:cubicBezTo>
                  <a:cubicBezTo>
                    <a:pt x="251916" y="236326"/>
                    <a:pt x="265612" y="261291"/>
                    <a:pt x="274320" y="287417"/>
                  </a:cubicBezTo>
                  <a:cubicBezTo>
                    <a:pt x="292347" y="341499"/>
                    <a:pt x="279746" y="315150"/>
                    <a:pt x="313509" y="365794"/>
                  </a:cubicBezTo>
                  <a:lnTo>
                    <a:pt x="339635" y="444171"/>
                  </a:lnTo>
                  <a:cubicBezTo>
                    <a:pt x="343989" y="457234"/>
                    <a:pt x="345060" y="471903"/>
                    <a:pt x="352698" y="483360"/>
                  </a:cubicBezTo>
                  <a:lnTo>
                    <a:pt x="378823" y="522548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3048000" y="1985537"/>
              <a:ext cx="1752600" cy="10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83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Sickness, diseases, syndromes, unknown new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7924800" cy="543877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CFF"/>
                </a:solidFill>
              </a:rPr>
              <a:t>Cancer</a:t>
            </a:r>
            <a:r>
              <a:rPr lang="en-US" dirty="0" smtClean="0"/>
              <a:t> rate has 3x en the last 100  years</a:t>
            </a:r>
          </a:p>
          <a:p>
            <a:r>
              <a:rPr lang="en-US" dirty="0" smtClean="0"/>
              <a:t>Diabetes</a:t>
            </a:r>
          </a:p>
          <a:p>
            <a:r>
              <a:rPr lang="en-US" dirty="0" smtClean="0"/>
              <a:t>Obesity</a:t>
            </a:r>
          </a:p>
          <a:p>
            <a:r>
              <a:rPr lang="en-US" dirty="0" smtClean="0"/>
              <a:t>Hormone disruptors</a:t>
            </a:r>
          </a:p>
          <a:p>
            <a:r>
              <a:rPr lang="en-US" dirty="0" smtClean="0"/>
              <a:t>Birth Defects</a:t>
            </a:r>
          </a:p>
          <a:p>
            <a:r>
              <a:rPr lang="en-US" dirty="0" smtClean="0"/>
              <a:t>Infertility</a:t>
            </a:r>
          </a:p>
          <a:p>
            <a:r>
              <a:rPr lang="en-US" dirty="0" smtClean="0"/>
              <a:t>Lung disease</a:t>
            </a:r>
          </a:p>
          <a:p>
            <a:r>
              <a:rPr lang="en-US" dirty="0" smtClean="0"/>
              <a:t>Other symptoms: nausea, vomiting, rash, discolored nails, headaches, asthma, …</a:t>
            </a:r>
          </a:p>
          <a:p>
            <a:r>
              <a:rPr lang="en-US" dirty="0" smtClean="0"/>
              <a:t>Lead: </a:t>
            </a:r>
            <a:r>
              <a:rPr lang="en-US" b="1" dirty="0" smtClean="0"/>
              <a:t>: Colic</a:t>
            </a:r>
            <a:r>
              <a:rPr lang="en-US" b="1" dirty="0"/>
              <a:t>. </a:t>
            </a:r>
            <a:r>
              <a:rPr lang="en-US" b="1" dirty="0" smtClean="0"/>
              <a:t>Bilateral </a:t>
            </a:r>
            <a:r>
              <a:rPr lang="en-US" b="1" dirty="0"/>
              <a:t>Wrist-drop. </a:t>
            </a:r>
            <a:r>
              <a:rPr lang="en-US" b="1" dirty="0" smtClean="0"/>
              <a:t>Symmetrical </a:t>
            </a:r>
            <a:r>
              <a:rPr lang="en-US" b="1" dirty="0"/>
              <a:t>Paralysis and Wasting of Shoulder-girdle Muscles</a:t>
            </a:r>
            <a:r>
              <a:rPr lang="en-US" b="1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27908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46" y="1762124"/>
            <a:ext cx="3416754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2038350"/>
            <a:ext cx="33051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2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18613"/>
            <a:ext cx="7924800" cy="4114800"/>
          </a:xfrm>
        </p:spPr>
        <p:txBody>
          <a:bodyPr>
            <a:normAutofit/>
          </a:bodyPr>
          <a:lstStyle/>
          <a:p>
            <a:r>
              <a:rPr lang="en-US" dirty="0"/>
              <a:t>Pollution </a:t>
            </a:r>
          </a:p>
          <a:p>
            <a:r>
              <a:rPr lang="en-US" sz="2400" dirty="0" smtClean="0"/>
              <a:t>Health</a:t>
            </a:r>
          </a:p>
          <a:p>
            <a:r>
              <a:rPr lang="en-US" sz="2400" dirty="0" smtClean="0"/>
              <a:t>Poverty</a:t>
            </a:r>
          </a:p>
          <a:p>
            <a:r>
              <a:rPr lang="en-US" sz="2400" dirty="0" smtClean="0"/>
              <a:t>War conflicts (</a:t>
            </a:r>
            <a:r>
              <a:rPr lang="en-US" dirty="0"/>
              <a:t>finance sustaining the civil wars in </a:t>
            </a:r>
            <a:r>
              <a:rPr lang="en-US" dirty="0" smtClean="0"/>
              <a:t>Africa)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 descr="C:\Users\Sandra\Pictures\e waste\e_waste_guiyu_z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685464"/>
            <a:ext cx="45339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ndra\Pictures\e waste\e-waste-landscape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876800" cy="325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ndra\Pictures\e waste\e-waste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27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Impacts: </a:t>
            </a:r>
            <a:r>
              <a:rPr lang="en-US" dirty="0" smtClean="0">
                <a:solidFill>
                  <a:srgbClr val="FFCC66"/>
                </a:solidFill>
              </a:rPr>
              <a:t>recycling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activities of recycling include physical breaking and segregation of hazardous components, burning of PVC wires to retrieve copper, </a:t>
            </a:r>
            <a:r>
              <a:rPr lang="en-US" sz="2400" dirty="0">
                <a:solidFill>
                  <a:srgbClr val="FFCC66"/>
                </a:solidFill>
              </a:rPr>
              <a:t>melting</a:t>
            </a:r>
            <a:r>
              <a:rPr lang="en-US" sz="2400" dirty="0"/>
              <a:t> of lead and </a:t>
            </a:r>
            <a:r>
              <a:rPr lang="en-US" sz="2400" dirty="0">
                <a:solidFill>
                  <a:srgbClr val="FFCC66"/>
                </a:solidFill>
              </a:rPr>
              <a:t>heating</a:t>
            </a:r>
            <a:r>
              <a:rPr lang="en-US" sz="2400" dirty="0"/>
              <a:t> mercury-laden components</a:t>
            </a:r>
            <a:r>
              <a:rPr lang="en-US" sz="2400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Abandon of agriculture for mining.  Famine</a:t>
            </a:r>
            <a:endParaRPr lang="en-US" sz="2400" dirty="0" smtClean="0"/>
          </a:p>
        </p:txBody>
      </p:sp>
      <p:pic>
        <p:nvPicPr>
          <p:cNvPr id="5" name="Picture 2" descr="C:\Users\Sandra\Pictures\e waste\e-waste_in_af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048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ndra\Pictures\e waste\kid_with_e-was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01" y="2819400"/>
            <a:ext cx="275174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ndra\Pictures\e waste\waste-ch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393192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Impacts: </a:t>
            </a:r>
            <a:r>
              <a:rPr lang="en-US" dirty="0" smtClean="0">
                <a:solidFill>
                  <a:srgbClr val="CC99FF"/>
                </a:solidFill>
              </a:rPr>
              <a:t>Extraction of materials</a:t>
            </a:r>
            <a:endParaRPr lang="en-US" dirty="0">
              <a:solidFill>
                <a:srgbClr val="CC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79248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process of extraction of gold and copper is also complex and the components are processed through </a:t>
            </a:r>
            <a:r>
              <a:rPr lang="en-US" dirty="0">
                <a:solidFill>
                  <a:srgbClr val="FFCC66"/>
                </a:solidFill>
              </a:rPr>
              <a:t>acid baths </a:t>
            </a:r>
            <a:r>
              <a:rPr lang="en-US" dirty="0"/>
              <a:t>and require </a:t>
            </a:r>
            <a:r>
              <a:rPr lang="en-US" dirty="0">
                <a:solidFill>
                  <a:srgbClr val="FFCC66"/>
                </a:solidFill>
              </a:rPr>
              <a:t>physical handling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CC66"/>
                </a:solidFill>
              </a:rPr>
              <a:t>Mercury</a:t>
            </a:r>
            <a:r>
              <a:rPr lang="en-US" dirty="0"/>
              <a:t> is also used to make an amalgam for extraction of gold from the pins and mercury is evaporated into the environment during this process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plastic, which contains </a:t>
            </a:r>
            <a:r>
              <a:rPr lang="en-US" dirty="0">
                <a:solidFill>
                  <a:srgbClr val="FFCC66"/>
                </a:solidFill>
              </a:rPr>
              <a:t>Brominated Flame Retardants </a:t>
            </a:r>
            <a:r>
              <a:rPr lang="en-US" dirty="0"/>
              <a:t>(BFRs), is broken down to small granules and then recycled, to be used for making toys and other products thus releasing BFRs and toxic fumes into the environment. </a:t>
            </a:r>
          </a:p>
          <a:p>
            <a:r>
              <a:rPr lang="en-US" dirty="0" smtClean="0"/>
              <a:t>The </a:t>
            </a:r>
            <a:r>
              <a:rPr lang="en-US" dirty="0"/>
              <a:t>residues are released in the </a:t>
            </a:r>
            <a:r>
              <a:rPr lang="en-US" dirty="0">
                <a:solidFill>
                  <a:srgbClr val="FFCC66"/>
                </a:solidFill>
              </a:rPr>
              <a:t>sewer</a:t>
            </a:r>
            <a:r>
              <a:rPr lang="en-US" dirty="0"/>
              <a:t> or nearby land leading to water and soil contamination.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of the </a:t>
            </a:r>
            <a:r>
              <a:rPr lang="en-US" dirty="0">
                <a:solidFill>
                  <a:srgbClr val="FFCC66"/>
                </a:solidFill>
              </a:rPr>
              <a:t>people</a:t>
            </a:r>
            <a:r>
              <a:rPr lang="en-US" dirty="0"/>
              <a:t> working in this recycling sector are the urban poor with very low literacy levels and hence very </a:t>
            </a:r>
            <a:r>
              <a:rPr lang="en-US" dirty="0">
                <a:solidFill>
                  <a:srgbClr val="FFCC66"/>
                </a:solidFill>
              </a:rPr>
              <a:t>little awareness </a:t>
            </a:r>
            <a:r>
              <a:rPr lang="en-US" dirty="0"/>
              <a:t>regarding the hazards of e-waste toxics.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a </a:t>
            </a:r>
            <a:r>
              <a:rPr lang="en-US" dirty="0">
                <a:solidFill>
                  <a:srgbClr val="FFCC66"/>
                </a:solidFill>
              </a:rPr>
              <a:t>sizeable number of women and children </a:t>
            </a:r>
            <a:r>
              <a:rPr lang="en-US" dirty="0"/>
              <a:t>who are engaged in these activities and they are more vulnerable to the hazards of this waste. </a:t>
            </a:r>
          </a:p>
        </p:txBody>
      </p:sp>
    </p:spTree>
    <p:extLst>
      <p:ext uri="{BB962C8B-B14F-4D97-AF65-F5344CB8AC3E}">
        <p14:creationId xmlns:p14="http://schemas.microsoft.com/office/powerpoint/2010/main" val="11205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Impact:  </a:t>
            </a:r>
            <a:r>
              <a:rPr lang="en-US" dirty="0" smtClean="0">
                <a:solidFill>
                  <a:srgbClr val="FFCCFF"/>
                </a:solidFill>
              </a:rPr>
              <a:t>Mining</a:t>
            </a:r>
            <a:endParaRPr lang="en-US" dirty="0">
              <a:solidFill>
                <a:srgbClr val="FF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7924800" cy="5715000"/>
          </a:xfrm>
        </p:spPr>
        <p:txBody>
          <a:bodyPr/>
          <a:lstStyle/>
          <a:p>
            <a:r>
              <a:rPr lang="en-US" dirty="0" smtClean="0"/>
              <a:t>Work conditions are deplorable &amp; risky</a:t>
            </a:r>
          </a:p>
          <a:p>
            <a:pPr lvl="1"/>
            <a:r>
              <a:rPr lang="en-US" dirty="0" smtClean="0"/>
              <a:t>Most metals can be recycled </a:t>
            </a:r>
            <a:r>
              <a:rPr lang="en-US" dirty="0" smtClean="0">
                <a:solidFill>
                  <a:srgbClr val="99FF99"/>
                </a:solidFill>
              </a:rPr>
              <a:t>indefinitely</a:t>
            </a:r>
          </a:p>
          <a:p>
            <a:pPr lvl="1"/>
            <a:endParaRPr lang="en-US" dirty="0">
              <a:solidFill>
                <a:srgbClr val="99FF99"/>
              </a:solidFill>
            </a:endParaRPr>
          </a:p>
          <a:p>
            <a:pPr lvl="1"/>
            <a:endParaRPr lang="en-US" dirty="0" smtClean="0">
              <a:solidFill>
                <a:srgbClr val="99FF99"/>
              </a:solidFill>
            </a:endParaRPr>
          </a:p>
          <a:p>
            <a:pPr lvl="1"/>
            <a:endParaRPr lang="en-US" dirty="0">
              <a:solidFill>
                <a:srgbClr val="99FF99"/>
              </a:solidFill>
            </a:endParaRPr>
          </a:p>
          <a:p>
            <a:pPr lvl="1"/>
            <a:endParaRPr lang="en-US" dirty="0" smtClean="0">
              <a:solidFill>
                <a:srgbClr val="99FF99"/>
              </a:solidFill>
            </a:endParaRPr>
          </a:p>
          <a:p>
            <a:pPr lvl="1"/>
            <a:endParaRPr lang="en-US" dirty="0" smtClean="0">
              <a:solidFill>
                <a:srgbClr val="99FF99"/>
              </a:solidFill>
            </a:endParaRPr>
          </a:p>
          <a:p>
            <a:pPr lvl="1"/>
            <a:endParaRPr lang="en-US" dirty="0">
              <a:solidFill>
                <a:srgbClr val="99FF99"/>
              </a:solidFill>
            </a:endParaRPr>
          </a:p>
          <a:p>
            <a:pPr lvl="1"/>
            <a:endParaRPr lang="en-US" dirty="0" smtClean="0">
              <a:solidFill>
                <a:srgbClr val="99FF99"/>
              </a:solidFill>
            </a:endParaRPr>
          </a:p>
          <a:p>
            <a:pPr lvl="1"/>
            <a:endParaRPr lang="en-US" dirty="0">
              <a:solidFill>
                <a:srgbClr val="99FF99"/>
              </a:solidFill>
            </a:endParaRPr>
          </a:p>
          <a:p>
            <a:pPr lvl="1"/>
            <a:r>
              <a:rPr lang="en-US" dirty="0" smtClean="0">
                <a:solidFill>
                  <a:srgbClr val="CC99FF"/>
                </a:solidFill>
              </a:rPr>
              <a:t>We don’t need mines any more </a:t>
            </a:r>
            <a:r>
              <a:rPr lang="en-US" dirty="0" smtClean="0">
                <a:solidFill>
                  <a:srgbClr val="99FF99"/>
                </a:solidFill>
              </a:rPr>
              <a:t>if we Recycle all metals.</a:t>
            </a:r>
            <a:endParaRPr lang="en-US" dirty="0">
              <a:solidFill>
                <a:srgbClr val="99FF99"/>
              </a:solidFill>
            </a:endParaRPr>
          </a:p>
        </p:txBody>
      </p:sp>
      <p:pic>
        <p:nvPicPr>
          <p:cNvPr id="3074" name="Picture 2" descr="C:\Users\Sandra\Pictures\minerosMision cumpl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01549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933450"/>
            <a:ext cx="726122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52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8077200" cy="4114800"/>
          </a:xfrm>
        </p:spPr>
        <p:txBody>
          <a:bodyPr/>
          <a:lstStyle/>
          <a:p>
            <a:r>
              <a:rPr lang="en-US" dirty="0" smtClean="0"/>
              <a:t>Illegal Disposal disguised as </a:t>
            </a:r>
            <a:r>
              <a:rPr lang="en-US" dirty="0" smtClean="0">
                <a:solidFill>
                  <a:srgbClr val="FFCC66"/>
                </a:solidFill>
              </a:rPr>
              <a:t>Donation</a:t>
            </a:r>
          </a:p>
          <a:p>
            <a:r>
              <a:rPr lang="en-US" dirty="0" smtClean="0">
                <a:solidFill>
                  <a:srgbClr val="FFCC66"/>
                </a:solidFill>
              </a:rPr>
              <a:t>Incineration</a:t>
            </a:r>
            <a:r>
              <a:rPr lang="en-US" dirty="0" smtClean="0"/>
              <a:t> worsen the problem</a:t>
            </a:r>
          </a:p>
          <a:p>
            <a:pPr lvl="1"/>
            <a:r>
              <a:rPr lang="en-US" dirty="0" smtClean="0"/>
              <a:t>Poor Countries, </a:t>
            </a:r>
            <a:r>
              <a:rPr lang="en-US" dirty="0" smtClean="0">
                <a:solidFill>
                  <a:srgbClr val="FFCC66"/>
                </a:solidFill>
              </a:rPr>
              <a:t>no e-laws </a:t>
            </a:r>
            <a:endParaRPr lang="en-US" dirty="0">
              <a:solidFill>
                <a:srgbClr val="FFCC66"/>
              </a:solidFill>
            </a:endParaRPr>
          </a:p>
        </p:txBody>
      </p:sp>
      <p:pic>
        <p:nvPicPr>
          <p:cNvPr id="5123" name="Picture 3" descr="C:\Users\Sandra\Pictures\e waste\Guiyu-e-wa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66" y="2590800"/>
            <a:ext cx="6011091" cy="450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ndra\Pictures\e waste\stack of computer moni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42" y="0"/>
            <a:ext cx="420374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ndra\Pictures\e waste\e-waste_ghana_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735" y="3276600"/>
            <a:ext cx="476871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99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recycle e-waste 100%?</a:t>
            </a:r>
            <a:endParaRPr lang="en-US" dirty="0"/>
          </a:p>
        </p:txBody>
      </p:sp>
      <p:pic>
        <p:nvPicPr>
          <p:cNvPr id="4098" name="Picture 2" descr="C:\Users\Sandra\Pictures\e waste\e-waste-recycl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83833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9906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</a:t>
            </a:r>
            <a:r>
              <a:rPr lang="en-US" sz="2400" dirty="0" smtClean="0">
                <a:solidFill>
                  <a:srgbClr val="CC99FF"/>
                </a:solidFill>
              </a:rPr>
              <a:t>Human Beings </a:t>
            </a:r>
            <a:r>
              <a:rPr lang="en-US" sz="2400" dirty="0" smtClean="0"/>
              <a:t>come up with </a:t>
            </a:r>
            <a:r>
              <a:rPr lang="en-US" sz="2400" dirty="0" smtClean="0">
                <a:solidFill>
                  <a:srgbClr val="FFCCFF"/>
                </a:solidFill>
              </a:rPr>
              <a:t>creative ideas </a:t>
            </a:r>
            <a:r>
              <a:rPr lang="en-US" sz="2400" dirty="0" smtClean="0"/>
              <a:t>on how to design electronics that are </a:t>
            </a:r>
            <a:r>
              <a:rPr lang="en-US" sz="2400" dirty="0" smtClean="0">
                <a:solidFill>
                  <a:srgbClr val="FFCCFF"/>
                </a:solidFill>
              </a:rPr>
              <a:t>not harmful to </a:t>
            </a:r>
            <a:r>
              <a:rPr lang="en-US" sz="2400" dirty="0" smtClean="0">
                <a:solidFill>
                  <a:srgbClr val="99FF99"/>
                </a:solidFill>
              </a:rPr>
              <a:t>our </a:t>
            </a:r>
            <a:r>
              <a:rPr lang="en-US" sz="2400" u="sng" dirty="0" smtClean="0">
                <a:solidFill>
                  <a:srgbClr val="99FF99"/>
                </a:solidFill>
              </a:rPr>
              <a:t>health</a:t>
            </a:r>
            <a:r>
              <a:rPr lang="en-US" sz="2400" dirty="0" smtClean="0"/>
              <a:t>, contaminate our </a:t>
            </a:r>
            <a:r>
              <a:rPr lang="en-US" sz="2400" u="sng" dirty="0" smtClean="0"/>
              <a:t>lakes</a:t>
            </a:r>
            <a:r>
              <a:rPr lang="en-US" sz="2400" dirty="0" smtClean="0"/>
              <a:t>, </a:t>
            </a:r>
            <a:r>
              <a:rPr lang="en-US" sz="2400" u="sng" dirty="0" smtClean="0"/>
              <a:t>air</a:t>
            </a:r>
            <a:r>
              <a:rPr lang="en-US" sz="2400" dirty="0" smtClean="0"/>
              <a:t> and </a:t>
            </a:r>
            <a:r>
              <a:rPr lang="en-US" sz="2400" u="sng" dirty="0" smtClean="0"/>
              <a:t>soil</a:t>
            </a:r>
            <a:r>
              <a:rPr lang="en-US" sz="2400" dirty="0" smtClean="0"/>
              <a:t>?  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4" y="2741658"/>
            <a:ext cx="5464175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91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2" y="381000"/>
            <a:ext cx="7924800" cy="5334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Green Solutions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5312" y="1066800"/>
            <a:ext cx="8396288" cy="57150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Stricter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>
                <a:solidFill>
                  <a:srgbClr val="92D050"/>
                </a:solidFill>
              </a:rPr>
              <a:t>laws </a:t>
            </a:r>
            <a:r>
              <a:rPr lang="en-US" sz="3200" dirty="0"/>
              <a:t>of </a:t>
            </a:r>
            <a:r>
              <a:rPr lang="en-US" sz="3200" dirty="0" smtClean="0"/>
              <a:t>disposal/recycling </a:t>
            </a:r>
            <a:r>
              <a:rPr lang="en-US" sz="3200" dirty="0"/>
              <a:t>of </a:t>
            </a:r>
            <a:r>
              <a:rPr lang="en-US" sz="3200" dirty="0" smtClean="0"/>
              <a:t>e-waste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92D050"/>
                </a:solidFill>
              </a:rPr>
              <a:t>Cradle </a:t>
            </a:r>
            <a:r>
              <a:rPr lang="en-US" sz="3200" dirty="0">
                <a:solidFill>
                  <a:srgbClr val="92D050"/>
                </a:solidFill>
              </a:rPr>
              <a:t>to </a:t>
            </a:r>
            <a:r>
              <a:rPr lang="en-US" sz="3200" dirty="0" smtClean="0">
                <a:solidFill>
                  <a:srgbClr val="92D050"/>
                </a:solidFill>
              </a:rPr>
              <a:t>Cradle (C2C)  </a:t>
            </a:r>
            <a:r>
              <a:rPr lang="en-US" sz="3200" dirty="0"/>
              <a:t>vs. </a:t>
            </a:r>
            <a:r>
              <a:rPr lang="en-US" sz="3200" dirty="0">
                <a:solidFill>
                  <a:srgbClr val="FF9966"/>
                </a:solidFill>
              </a:rPr>
              <a:t>Cradle to </a:t>
            </a:r>
            <a:r>
              <a:rPr lang="en-US" sz="3200" dirty="0" smtClean="0">
                <a:solidFill>
                  <a:srgbClr val="FF9966"/>
                </a:solidFill>
              </a:rPr>
              <a:t>Grave </a:t>
            </a:r>
            <a:r>
              <a:rPr lang="en-US" sz="3200" dirty="0"/>
              <a:t>D</a:t>
            </a:r>
            <a:r>
              <a:rPr lang="en-US" sz="3200" dirty="0" smtClean="0"/>
              <a:t>esign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Take-back programs from e-corporations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http://www.shawfloors.com/adx/aspx/adxGetMedia.aspx?DocID=1310,1307,4,Documents&amp;MediaID=1415&amp;Filename=evergreen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7291"/>
            <a:ext cx="536379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airchildgarden.org/uploads/images/Fruit%20Program/Mango%20Festival/Growing_a_mango_tree/Perfect_mango_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36520"/>
            <a:ext cx="420593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5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FF99"/>
                </a:solidFill>
              </a:rPr>
              <a:t>Take-back</a:t>
            </a:r>
            <a:r>
              <a:rPr lang="en-US" dirty="0" smtClean="0"/>
              <a:t>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86106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Offered by: </a:t>
            </a:r>
          </a:p>
          <a:p>
            <a:r>
              <a:rPr lang="en-US" sz="2800" dirty="0" smtClean="0">
                <a:solidFill>
                  <a:srgbClr val="CC99FF"/>
                </a:solidFill>
              </a:rPr>
              <a:t>Cellphones</a:t>
            </a:r>
            <a:r>
              <a:rPr lang="en-US" sz="2800" dirty="0" smtClean="0"/>
              <a:t>: </a:t>
            </a:r>
            <a:r>
              <a:rPr lang="en-US" sz="2800" dirty="0"/>
              <a:t>AT&amp;T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CC99FF"/>
                </a:solidFill>
              </a:rPr>
              <a:t>TV</a:t>
            </a:r>
            <a:r>
              <a:rPr lang="en-US" sz="2800" dirty="0" smtClean="0"/>
              <a:t>: Samsung, LG, Sony </a:t>
            </a:r>
          </a:p>
          <a:p>
            <a:r>
              <a:rPr lang="en-US" sz="2800" dirty="0" smtClean="0">
                <a:solidFill>
                  <a:srgbClr val="CC99FF"/>
                </a:solidFill>
              </a:rPr>
              <a:t>PC: </a:t>
            </a:r>
            <a:r>
              <a:rPr lang="en-US" sz="2800" dirty="0" smtClean="0"/>
              <a:t>Apple accepts old pc’s free of charge in </a:t>
            </a:r>
            <a:r>
              <a:rPr lang="en-US" sz="2800" dirty="0" smtClean="0">
                <a:solidFill>
                  <a:srgbClr val="66FFCC"/>
                </a:solidFill>
              </a:rPr>
              <a:t>Japan, Taiwan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99FF99"/>
                </a:solidFill>
              </a:rPr>
              <a:t>But this is not enough, it does not ensure proper recycling or C2C.</a:t>
            </a:r>
          </a:p>
          <a:p>
            <a:r>
              <a:rPr lang="en-US" sz="2800" dirty="0" smtClean="0">
                <a:solidFill>
                  <a:srgbClr val="99FF99"/>
                </a:solidFill>
              </a:rPr>
              <a:t>Prevention is cheaper that the cost of cleaning up the air/soil/water from e-waste pollution and cost of healthcare.</a:t>
            </a:r>
            <a:endParaRPr lang="en-US" sz="2800" dirty="0">
              <a:solidFill>
                <a:srgbClr val="99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5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Watch Cradle to Cradle movie (3min)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FB </a:t>
            </a:r>
            <a:r>
              <a:rPr lang="en-US" b="1" cap="none" dirty="0" smtClean="0"/>
              <a:t>‘map of the world' created using friendship connections</a:t>
            </a:r>
            <a:endParaRPr lang="en-US" b="1" cap="non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" y="990600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072" y="76200"/>
            <a:ext cx="7924800" cy="1143000"/>
          </a:xfrm>
        </p:spPr>
        <p:txBody>
          <a:bodyPr/>
          <a:lstStyle/>
          <a:p>
            <a:r>
              <a:rPr lang="en-US" dirty="0"/>
              <a:t>Students from Stanford University and Finland’s Aalto University </a:t>
            </a:r>
            <a:r>
              <a:rPr lang="en-US" dirty="0" smtClean="0">
                <a:solidFill>
                  <a:srgbClr val="92D050"/>
                </a:solidFill>
              </a:rPr>
              <a:t>designed a recyclable laptop </a:t>
            </a:r>
            <a:r>
              <a:rPr lang="en-US" dirty="0" smtClean="0"/>
              <a:t>in </a:t>
            </a:r>
            <a:r>
              <a:rPr lang="en-US" u="sng" dirty="0" smtClean="0"/>
              <a:t>9 months</a:t>
            </a:r>
            <a:r>
              <a:rPr lang="en-US" dirty="0" smtClean="0"/>
              <a:t>!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5486400"/>
            <a:ext cx="9144000" cy="1371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800" b="1" dirty="0" smtClean="0"/>
              <a:t>1.9 </a:t>
            </a:r>
            <a:r>
              <a:rPr lang="en-US" sz="1800" b="1" dirty="0"/>
              <a:t>to 2.2 million tons of electronics became </a:t>
            </a:r>
            <a:r>
              <a:rPr lang="en-US" sz="1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obsolete</a:t>
            </a:r>
            <a:r>
              <a:rPr lang="en-US" sz="1800" b="1" dirty="0"/>
              <a:t> in 2005, with only 345,000 to 379,000 tons being </a:t>
            </a:r>
            <a:r>
              <a:rPr lang="en-US" sz="1800" b="1" dirty="0" smtClean="0"/>
              <a:t>recycled. </a:t>
            </a:r>
            <a:r>
              <a:rPr lang="en-US" sz="1800" b="1" dirty="0"/>
              <a:t>The other 1.5 to 1.8 million tons </a:t>
            </a:r>
            <a:r>
              <a:rPr lang="en-US" sz="1800" b="1" dirty="0" smtClean="0"/>
              <a:t> (80%) ended </a:t>
            </a:r>
            <a:r>
              <a:rPr lang="en-US" sz="1800" b="1" dirty="0"/>
              <a:t>their lives in </a:t>
            </a:r>
            <a:r>
              <a:rPr lang="en-US" sz="1800" b="1" dirty="0" smtClean="0"/>
              <a:t>landfills.– EPA</a:t>
            </a:r>
          </a:p>
          <a:p>
            <a:r>
              <a:rPr lang="en-US" sz="1800" b="1" dirty="0" smtClean="0"/>
              <a:t>Students were from </a:t>
            </a:r>
            <a:r>
              <a:rPr lang="en-US" sz="1800" b="1" dirty="0" smtClean="0">
                <a:solidFill>
                  <a:srgbClr val="FFCCFF"/>
                </a:solidFill>
              </a:rPr>
              <a:t>mechanical engineering</a:t>
            </a:r>
            <a:r>
              <a:rPr lang="en-US" sz="1800" b="1" dirty="0" smtClean="0"/>
              <a:t>, some from </a:t>
            </a:r>
            <a:r>
              <a:rPr lang="en-US" sz="1800" b="1" dirty="0" smtClean="0">
                <a:solidFill>
                  <a:srgbClr val="FFCCFF"/>
                </a:solidFill>
              </a:rPr>
              <a:t>business</a:t>
            </a:r>
            <a:r>
              <a:rPr lang="en-US" sz="1800" b="1" dirty="0" smtClean="0"/>
              <a:t> &amp; </a:t>
            </a:r>
            <a:r>
              <a:rPr lang="en-US" sz="1800" b="1" dirty="0" smtClean="0">
                <a:solidFill>
                  <a:srgbClr val="FFCCFF"/>
                </a:solidFill>
              </a:rPr>
              <a:t>industrial</a:t>
            </a:r>
            <a:r>
              <a:rPr lang="en-US" sz="1800" b="1" dirty="0" smtClean="0"/>
              <a:t> design.</a:t>
            </a:r>
            <a:endParaRPr lang="en-US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1094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5024735"/>
            <a:ext cx="2876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http://usa.autodesk.com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45505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Disassembled </a:t>
            </a:r>
            <a:r>
              <a:rPr lang="en-US" sz="2000" dirty="0">
                <a:solidFill>
                  <a:srgbClr val="7030A0"/>
                </a:solidFill>
              </a:rPr>
              <a:t>for recycling: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In 10 easy steps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With no tools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Within </a:t>
            </a:r>
            <a:r>
              <a:rPr lang="en-US" sz="2000" dirty="0" smtClean="0">
                <a:solidFill>
                  <a:srgbClr val="7030A0"/>
                </a:solidFill>
              </a:rPr>
              <a:t>30 sec. to 2 min.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487945">
            <a:off x="137779" y="2252861"/>
            <a:ext cx="689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Engineering of the Future!</a:t>
            </a:r>
            <a:endParaRPr 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5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8915400" cy="5029200"/>
          </a:xfrm>
        </p:spPr>
        <p:txBody>
          <a:bodyPr>
            <a:normAutofit lnSpcReduction="10000"/>
          </a:bodyPr>
          <a:lstStyle/>
          <a:p>
            <a:r>
              <a:rPr lang="en-US" sz="2400" u="sng" dirty="0" smtClean="0">
                <a:solidFill>
                  <a:srgbClr val="99FF99"/>
                </a:solidFill>
              </a:rPr>
              <a:t>High Tech trash</a:t>
            </a:r>
            <a:r>
              <a:rPr lang="en-US" sz="2400" u="sng" dirty="0" smtClean="0"/>
              <a:t>: Digital Devices, Hidden Toxics, and Human Health</a:t>
            </a:r>
            <a:r>
              <a:rPr lang="en-US" sz="2400" dirty="0" smtClean="0"/>
              <a:t>, </a:t>
            </a:r>
            <a:r>
              <a:rPr lang="en-US" sz="2400" dirty="0" err="1" smtClean="0"/>
              <a:t>E.Grossman</a:t>
            </a:r>
            <a:r>
              <a:rPr lang="en-US" sz="2400" dirty="0" smtClean="0"/>
              <a:t>, 2006</a:t>
            </a:r>
          </a:p>
          <a:p>
            <a:r>
              <a:rPr lang="en-US" dirty="0" smtClean="0">
                <a:solidFill>
                  <a:srgbClr val="99FF99"/>
                </a:solidFill>
              </a:rPr>
              <a:t>Environmental Protection Agency </a:t>
            </a:r>
            <a:r>
              <a:rPr lang="en-US" dirty="0" smtClean="0">
                <a:hlinkClick r:id="rId2"/>
              </a:rPr>
              <a:t>www.epa.gov</a:t>
            </a:r>
            <a:r>
              <a:rPr lang="en-US" dirty="0"/>
              <a:t> </a:t>
            </a:r>
            <a:r>
              <a:rPr lang="en-US" dirty="0" smtClean="0"/>
              <a:t> 	http</a:t>
            </a:r>
            <a:r>
              <a:rPr lang="en-US" dirty="0"/>
              <a:t>://</a:t>
            </a:r>
            <a:r>
              <a:rPr lang="en-US" dirty="0" smtClean="0"/>
              <a:t>www.epa.gov/international/toxics/index.htm </a:t>
            </a:r>
            <a:endParaRPr lang="en-US" sz="2400" dirty="0" smtClean="0"/>
          </a:p>
          <a:p>
            <a:r>
              <a:rPr lang="en-US" u="sng" dirty="0" smtClean="0">
                <a:solidFill>
                  <a:srgbClr val="99FF99"/>
                </a:solidFill>
              </a:rPr>
              <a:t>Cradle </a:t>
            </a:r>
            <a:r>
              <a:rPr lang="en-US" u="sng" dirty="0">
                <a:solidFill>
                  <a:srgbClr val="99FF99"/>
                </a:solidFill>
              </a:rPr>
              <a:t>to Cradle</a:t>
            </a:r>
            <a:r>
              <a:rPr lang="en-US" u="sng" dirty="0"/>
              <a:t>: Remaking the Way We Make Things </a:t>
            </a:r>
            <a:r>
              <a:rPr lang="en-US" dirty="0"/>
              <a:t>by William McDonough and Michael </a:t>
            </a:r>
            <a:r>
              <a:rPr lang="en-US" dirty="0" err="1"/>
              <a:t>Braungart</a:t>
            </a:r>
            <a:r>
              <a:rPr lang="en-US" dirty="0"/>
              <a:t> </a:t>
            </a:r>
            <a:r>
              <a:rPr lang="en-US" dirty="0" smtClean="0"/>
              <a:t> 2002</a:t>
            </a:r>
          </a:p>
          <a:p>
            <a:r>
              <a:rPr lang="en-US" dirty="0" smtClean="0"/>
              <a:t>Toxics Link </a:t>
            </a:r>
            <a:r>
              <a:rPr lang="en-US" dirty="0" smtClean="0">
                <a:hlinkClick r:id="rId3"/>
              </a:rPr>
              <a:t>www.toxicslink.org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99FF99"/>
                </a:solidFill>
              </a:rPr>
              <a:t>World Health Organization </a:t>
            </a:r>
            <a:r>
              <a:rPr lang="en-US" dirty="0" smtClean="0">
                <a:hlinkClick r:id="rId4"/>
              </a:rPr>
              <a:t>www.who.org</a:t>
            </a:r>
            <a:r>
              <a:rPr lang="en-US" dirty="0" smtClean="0"/>
              <a:t> </a:t>
            </a:r>
          </a:p>
          <a:p>
            <a:r>
              <a:rPr lang="en-US" dirty="0">
                <a:solidFill>
                  <a:srgbClr val="99FF99"/>
                </a:solidFill>
              </a:rPr>
              <a:t>National Institute of Environmental Health </a:t>
            </a:r>
            <a:r>
              <a:rPr lang="en-US" dirty="0" smtClean="0">
                <a:solidFill>
                  <a:srgbClr val="99FF99"/>
                </a:solidFill>
              </a:rPr>
              <a:t>Sciences  </a:t>
            </a:r>
            <a:r>
              <a:rPr lang="en-US" dirty="0" smtClean="0">
                <a:hlinkClick r:id="rId5"/>
              </a:rPr>
              <a:t>www.ehp03.niehs.nig.gov</a:t>
            </a:r>
            <a:endParaRPr lang="en-US" dirty="0" smtClean="0"/>
          </a:p>
          <a:p>
            <a:r>
              <a:rPr lang="en-US" dirty="0"/>
              <a:t>http://www.ielf.tu-clausthal.de/fileadmin/user_upload/lager/Dar_es_Salaam2009.pdf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66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Sandra\Pictures\e waste\hazardous_waste_generatio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" y="-22755"/>
            <a:ext cx="4706983" cy="68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ndra\Pictures\e waste\implementation_and_enforcement_of_environmental_law_impel_seaport_project_a_european_initiative_to_control_international_waste_shipm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83" y="28303"/>
            <a:ext cx="52680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2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5800"/>
            <a:ext cx="5668963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6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involved in making international legislation?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066800"/>
            <a:ext cx="810736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0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NOT sustainable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C:\Users\Sandra\Pictures\e waste\e-waste-orange-stu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99" y="0"/>
            <a:ext cx="5799176" cy="38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andra\Pictures\e waste\ghana-e-was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" y="3904160"/>
            <a:ext cx="4191000" cy="295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andra\Pictures\e waste\e-waste02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26" y="0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andra\Pictures\e waste\computerwas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26" y="2171700"/>
            <a:ext cx="63500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ndra\Pictures\e waste\china recycling-jj-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11531"/>
            <a:ext cx="4095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andra\Pictures\e waste\e-waste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53537"/>
            <a:ext cx="3657600" cy="27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3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Save Ourselves from e-waste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12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don’t see.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38100"/>
            <a:ext cx="9159876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5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800600" y="1524000"/>
            <a:ext cx="3733800" cy="4191000"/>
          </a:xfrm>
        </p:spPr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ll </a:t>
            </a:r>
            <a:r>
              <a:rPr lang="en-US" sz="2400" dirty="0">
                <a:solidFill>
                  <a:srgbClr val="99FF99"/>
                </a:solidFill>
              </a:rPr>
              <a:t>electronic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66FFCC"/>
                </a:solidFill>
              </a:rPr>
              <a:t>electrical </a:t>
            </a:r>
            <a:r>
              <a:rPr lang="en-US" sz="2400" dirty="0"/>
              <a:t>appliances and comprise of items such as </a:t>
            </a:r>
            <a:r>
              <a:rPr lang="en-US" sz="2400" u="sng" dirty="0"/>
              <a:t>computers, mobile </a:t>
            </a:r>
            <a:r>
              <a:rPr lang="en-US" sz="2400" u="sng" dirty="0" smtClean="0"/>
              <a:t>phones, </a:t>
            </a:r>
            <a:r>
              <a:rPr lang="en-US" sz="2400" u="sng" dirty="0"/>
              <a:t>digital music recorders/players, refrigerators, washing machines, televisions </a:t>
            </a:r>
            <a:r>
              <a:rPr lang="en-US" sz="2400" dirty="0"/>
              <a:t>and many other </a:t>
            </a:r>
            <a:r>
              <a:rPr lang="en-US" sz="2400" dirty="0" smtClean="0"/>
              <a:t>household</a:t>
            </a:r>
            <a:r>
              <a:rPr lang="en-US" sz="2400" dirty="0"/>
              <a:t> &amp;</a:t>
            </a:r>
            <a:r>
              <a:rPr lang="en-US" sz="2400" dirty="0" smtClean="0"/>
              <a:t> office </a:t>
            </a:r>
            <a:r>
              <a:rPr lang="en-US" sz="2400" dirty="0"/>
              <a:t>consumer items.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cap="none" dirty="0" smtClean="0"/>
              <a:t>What is e-waste?</a:t>
            </a:r>
            <a:endParaRPr lang="en-US" cap="none" dirty="0"/>
          </a:p>
        </p:txBody>
      </p:sp>
      <p:pic>
        <p:nvPicPr>
          <p:cNvPr id="1028" name="Picture 4" descr="C:\Users\Sandra\Pictures\e waste\what_is_e_waste_0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72"/>
            <a:ext cx="4190999" cy="686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1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Cellphones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600200"/>
            <a:ext cx="3429000" cy="4114800"/>
          </a:xfrm>
        </p:spPr>
        <p:txBody>
          <a:bodyPr/>
          <a:lstStyle/>
          <a:p>
            <a:r>
              <a:rPr lang="en-US" sz="2000" dirty="0" smtClean="0"/>
              <a:t>Europe, Australia have DOUBLE </a:t>
            </a:r>
          </a:p>
          <a:p>
            <a:pPr lvl="1"/>
            <a:r>
              <a:rPr lang="en-US" sz="2000" dirty="0" smtClean="0"/>
              <a:t>2x the density of cellphone that U.S.</a:t>
            </a:r>
          </a:p>
          <a:p>
            <a:r>
              <a:rPr lang="en-US" sz="2000" dirty="0" smtClean="0"/>
              <a:t>In 1 decade (‘92-’02) consumer electronic sales including PC’s </a:t>
            </a:r>
            <a:r>
              <a:rPr lang="en-US" sz="2000" u="sng" dirty="0" smtClean="0"/>
              <a:t>Quadrupled</a:t>
            </a:r>
          </a:p>
          <a:p>
            <a:pPr lvl="1"/>
            <a:r>
              <a:rPr lang="en-US" sz="2000" dirty="0" smtClean="0"/>
              <a:t>x4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-17417"/>
            <a:ext cx="5540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1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e-waste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New electronic gadgets and appliances have infiltrated every aspect of our daily lives, providing our society with more comfort, health and security, with easy information acquisition and exchange. </a:t>
            </a:r>
            <a:endParaRPr lang="en-US" sz="2400" dirty="0" smtClean="0"/>
          </a:p>
          <a:p>
            <a:r>
              <a:rPr lang="en-US" sz="2400" dirty="0"/>
              <a:t>This new kind of waste is known as Electronic waste, also termed as E waste and its constituents are highly complex and toxic. </a:t>
            </a:r>
          </a:p>
          <a:p>
            <a:endParaRPr lang="en-U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51736"/>
            <a:ext cx="51435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Sandra\Pictures\e waste\consumer_items_in_china_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6531"/>
            <a:ext cx="4648200" cy="680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8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Planned</a:t>
            </a:r>
            <a:r>
              <a:rPr lang="en-US" dirty="0" smtClean="0"/>
              <a:t> Obsolescence &amp;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Perceived</a:t>
            </a:r>
            <a:r>
              <a:rPr lang="en-US" dirty="0" smtClean="0"/>
              <a:t> Obsolescence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219200"/>
            <a:ext cx="8763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Average life </a:t>
            </a:r>
            <a:r>
              <a:rPr lang="en-US" sz="2400" dirty="0" smtClean="0"/>
              <a:t>of:</a:t>
            </a:r>
          </a:p>
          <a:p>
            <a:r>
              <a:rPr lang="en-US" sz="2400" dirty="0" smtClean="0"/>
              <a:t>PC is only 3 years!</a:t>
            </a:r>
          </a:p>
          <a:p>
            <a:r>
              <a:rPr lang="en-US" dirty="0" smtClean="0"/>
              <a:t>C</a:t>
            </a:r>
            <a:r>
              <a:rPr lang="en-US" sz="2400" dirty="0" smtClean="0"/>
              <a:t>ellphone - </a:t>
            </a:r>
            <a:r>
              <a:rPr lang="en-US" sz="2400" dirty="0"/>
              <a:t>2 </a:t>
            </a:r>
            <a:r>
              <a:rPr lang="en-US" sz="2400" dirty="0" err="1"/>
              <a:t>yrs</a:t>
            </a:r>
            <a:endParaRPr lang="en-US" sz="2400" dirty="0" smtClean="0"/>
          </a:p>
          <a:p>
            <a:r>
              <a:rPr lang="en-US" sz="2400" dirty="0" smtClean="0"/>
              <a:t>TV </a:t>
            </a:r>
            <a:r>
              <a:rPr lang="en-US" sz="2400" dirty="0"/>
              <a:t>~13 </a:t>
            </a:r>
            <a:r>
              <a:rPr lang="en-US" sz="2400" dirty="0" smtClean="0"/>
              <a:t>years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Semiconductor power </a:t>
            </a:r>
            <a:r>
              <a:rPr lang="en-US" sz="2400" u="sng" dirty="0"/>
              <a:t>doubles every 18 </a:t>
            </a:r>
            <a:r>
              <a:rPr lang="en-US" sz="2400" u="sng" dirty="0" smtClean="0"/>
              <a:t>month</a:t>
            </a:r>
            <a:r>
              <a:rPr lang="en-US" sz="2400" dirty="0" smtClean="0"/>
              <a:t>!</a:t>
            </a:r>
          </a:p>
          <a:p>
            <a:pPr marL="0" indent="0">
              <a:buNone/>
            </a:pPr>
            <a:r>
              <a:rPr lang="en-US" sz="2400" u="sng" dirty="0" smtClean="0"/>
              <a:t>Economic Models</a:t>
            </a:r>
            <a:r>
              <a:rPr lang="en-US" sz="2400" dirty="0" smtClean="0"/>
              <a:t>: Unlimited Growth: unsustainable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9966"/>
                </a:solidFill>
              </a:rPr>
              <a:t>Planned Obsolescence</a:t>
            </a:r>
            <a:r>
              <a:rPr lang="en-US" dirty="0" smtClean="0"/>
              <a:t>: Devices are designed to last less and less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Perceived Obsolescence</a:t>
            </a:r>
            <a:r>
              <a:rPr lang="en-US" dirty="0" smtClean="0"/>
              <a:t>:  Fashion or status statement</a:t>
            </a:r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161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Watch 7 min video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The Story of Electronics (Ann Lennox)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3098074"/>
            <a:ext cx="4632325" cy="32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3090137"/>
            <a:ext cx="45116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0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inside?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64770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Inseparable, Durable </a:t>
            </a:r>
            <a:r>
              <a:rPr lang="en-US" sz="2400" dirty="0" smtClean="0">
                <a:solidFill>
                  <a:srgbClr val="FFCCFF"/>
                </a:solidFill>
              </a:rPr>
              <a:t>Plastics</a:t>
            </a:r>
          </a:p>
          <a:p>
            <a:r>
              <a:rPr lang="en-US" sz="2400" dirty="0" smtClean="0"/>
              <a:t>Recyclable </a:t>
            </a:r>
            <a:r>
              <a:rPr lang="en-US" sz="2400" dirty="0" smtClean="0">
                <a:solidFill>
                  <a:srgbClr val="FFCCFF"/>
                </a:solidFill>
              </a:rPr>
              <a:t>Copper</a:t>
            </a:r>
          </a:p>
          <a:p>
            <a:r>
              <a:rPr lang="en-US" sz="2400" dirty="0" smtClean="0"/>
              <a:t>Hard to separate </a:t>
            </a:r>
            <a:r>
              <a:rPr lang="en-US" sz="2400" dirty="0" smtClean="0">
                <a:solidFill>
                  <a:srgbClr val="FFCCFF"/>
                </a:solidFill>
              </a:rPr>
              <a:t>Glass</a:t>
            </a:r>
            <a:r>
              <a:rPr lang="en-US" sz="2400" dirty="0" smtClean="0"/>
              <a:t> , </a:t>
            </a:r>
            <a:r>
              <a:rPr lang="en-US" sz="2400" dirty="0" smtClean="0">
                <a:solidFill>
                  <a:srgbClr val="FFCCFF"/>
                </a:solidFill>
              </a:rPr>
              <a:t>ceramics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FFCC66"/>
                </a:solidFill>
              </a:rPr>
              <a:t>TOXIC Metals</a:t>
            </a:r>
            <a:r>
              <a:rPr lang="en-US" sz="2400" dirty="0" smtClean="0"/>
              <a:t>: Lithium, Cd, Lead, </a:t>
            </a:r>
            <a:r>
              <a:rPr lang="en-US" sz="2400" dirty="0" err="1" smtClean="0"/>
              <a:t>Coltan</a:t>
            </a:r>
            <a:r>
              <a:rPr lang="en-US" sz="2400" dirty="0" smtClean="0"/>
              <a:t>, Hg</a:t>
            </a:r>
          </a:p>
          <a:p>
            <a:pPr marL="0" indent="0">
              <a:buNone/>
            </a:pPr>
            <a:r>
              <a:rPr lang="en-US" dirty="0" smtClean="0"/>
              <a:t>&amp; PCBs, PBDEs, TBBPA, TCE,</a:t>
            </a:r>
            <a:endParaRPr lang="en-US" sz="2400" dirty="0" smtClean="0"/>
          </a:p>
          <a:p>
            <a:pPr lvl="1"/>
            <a:r>
              <a:rPr lang="en-US" sz="2400" dirty="0" smtClean="0"/>
              <a:t>Some are proven </a:t>
            </a:r>
            <a:r>
              <a:rPr lang="en-US" sz="2400" dirty="0" smtClean="0">
                <a:solidFill>
                  <a:srgbClr val="FFCC66"/>
                </a:solidFill>
              </a:rPr>
              <a:t>carcinogens</a:t>
            </a:r>
          </a:p>
          <a:p>
            <a:pPr lvl="1"/>
            <a:r>
              <a:rPr lang="en-US" sz="2400" dirty="0" smtClean="0"/>
              <a:t>Some are </a:t>
            </a:r>
            <a:r>
              <a:rPr lang="en-US" sz="2400" dirty="0" smtClean="0">
                <a:solidFill>
                  <a:srgbClr val="FFCC66"/>
                </a:solidFill>
              </a:rPr>
              <a:t>hormone disruptors</a:t>
            </a:r>
          </a:p>
          <a:p>
            <a:pPr lvl="1"/>
            <a:r>
              <a:rPr lang="en-US" sz="2400" dirty="0" smtClean="0"/>
              <a:t>Some linked to many other </a:t>
            </a:r>
            <a:r>
              <a:rPr lang="en-US" sz="2400" dirty="0" smtClean="0">
                <a:solidFill>
                  <a:srgbClr val="FFCC66"/>
                </a:solidFill>
              </a:rPr>
              <a:t>diseases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"/>
            <a:ext cx="38862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479</TotalTime>
  <Words>880</Words>
  <Application>Microsoft Office PowerPoint</Application>
  <PresentationFormat>On-screen Show (4:3)</PresentationFormat>
  <Paragraphs>127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Horizon</vt:lpstr>
      <vt:lpstr>Save  the Earth from E-waste</vt:lpstr>
      <vt:lpstr>FB ‘map of the world' created using friendship connections</vt:lpstr>
      <vt:lpstr>What we don’t see.</vt:lpstr>
      <vt:lpstr>What is e-waste?</vt:lpstr>
      <vt:lpstr>Cellphones density</vt:lpstr>
      <vt:lpstr>Growth of e-waste</vt:lpstr>
      <vt:lpstr>Planned Obsolescence &amp; Perceived Obsolescence</vt:lpstr>
      <vt:lpstr>Watch 7 min video</vt:lpstr>
      <vt:lpstr>What’s inside?</vt:lpstr>
      <vt:lpstr>Sickness, diseases, syndromes, unknown new conditions</vt:lpstr>
      <vt:lpstr>Social impacts</vt:lpstr>
      <vt:lpstr>Social Impacts: recycling</vt:lpstr>
      <vt:lpstr>Social Impacts: Extraction of materials</vt:lpstr>
      <vt:lpstr>Social Impact:  Mining</vt:lpstr>
      <vt:lpstr>Social Impacts</vt:lpstr>
      <vt:lpstr>Can we recycle e-waste 100%?</vt:lpstr>
      <vt:lpstr>Green Solutions</vt:lpstr>
      <vt:lpstr>Take-back Programs</vt:lpstr>
      <vt:lpstr>VIDEO</vt:lpstr>
      <vt:lpstr>Students from Stanford University and Finland’s Aalto University designed a recyclable laptop in 9 months! </vt:lpstr>
      <vt:lpstr>References</vt:lpstr>
      <vt:lpstr>PowerPoint Presentation</vt:lpstr>
      <vt:lpstr>World Population</vt:lpstr>
      <vt:lpstr>Who’s involved in making international legislation?</vt:lpstr>
      <vt:lpstr>This is NOT sustainable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Earth from E-waste</dc:title>
  <dc:creator>Sandra</dc:creator>
  <cp:lastModifiedBy>Sandra</cp:lastModifiedBy>
  <cp:revision>145</cp:revision>
  <dcterms:created xsi:type="dcterms:W3CDTF">2010-12-08T22:25:16Z</dcterms:created>
  <dcterms:modified xsi:type="dcterms:W3CDTF">2010-12-20T15:59:09Z</dcterms:modified>
</cp:coreProperties>
</file>