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9" r:id="rId3"/>
    <p:sldId id="257" r:id="rId4"/>
    <p:sldId id="267" r:id="rId5"/>
    <p:sldId id="270" r:id="rId6"/>
    <p:sldId id="265" r:id="rId7"/>
    <p:sldId id="260" r:id="rId8"/>
    <p:sldId id="269" r:id="rId9"/>
    <p:sldId id="268" r:id="rId10"/>
    <p:sldId id="271" r:id="rId11"/>
    <p:sldId id="262" r:id="rId12"/>
    <p:sldId id="261" r:id="rId13"/>
    <p:sldId id="273" r:id="rId14"/>
    <p:sldId id="274" r:id="rId15"/>
    <p:sldId id="275" r:id="rId16"/>
    <p:sldId id="272" r:id="rId17"/>
    <p:sldId id="263" r:id="rId18"/>
    <p:sldId id="276" r:id="rId19"/>
    <p:sldId id="277" r:id="rId20"/>
    <p:sldId id="278" r:id="rId21"/>
    <p:sldId id="279" r:id="rId22"/>
    <p:sldId id="280" r:id="rId23"/>
    <p:sldId id="281" r:id="rId24"/>
    <p:sldId id="258" r:id="rId25"/>
    <p:sldId id="282" r:id="rId26"/>
    <p:sldId id="283" r:id="rId27"/>
    <p:sldId id="284" r:id="rId28"/>
    <p:sldId id="264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ED6"/>
    <a:srgbClr val="83F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9" autoAdjust="0"/>
  </p:normalViewPr>
  <p:slideViewPr>
    <p:cSldViewPr snapToGrid="0" snapToObjects="1">
      <p:cViewPr varScale="1">
        <p:scale>
          <a:sx n="97" d="100"/>
          <a:sy n="97" d="100"/>
        </p:scale>
        <p:origin x="-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6409D-4627-A24D-B042-3A7B3E5DAE7A}" type="datetimeFigureOut">
              <a:rPr lang="en-US" smtClean="0"/>
              <a:t>10/9/13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61563-7D47-DF45-88C2-1D535AE3E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6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61563-7D47-DF45-88C2-1D535AE3EC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4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680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7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5803" y="2741676"/>
            <a:ext cx="6485410" cy="8778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illo Dream"/>
                <a:cs typeface="Billo Dream"/>
              </a:rPr>
              <a:t>Toward a Sustainable World</a:t>
            </a:r>
            <a:endParaRPr lang="en-US" sz="2800" dirty="0">
              <a:latin typeface="Billo Dream"/>
              <a:cs typeface="Billo Drea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4177185"/>
            <a:ext cx="3683000" cy="2540000"/>
          </a:xfrm>
          <a:prstGeom prst="cloud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811" y="431800"/>
            <a:ext cx="5808831" cy="2185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7600" y="3390900"/>
            <a:ext cx="33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Dr. Sandra Cruz-Pol, UPRM</a:t>
            </a:r>
            <a:endParaRPr lang="en-US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9701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8794"/>
            <a:ext cx="7770813" cy="42570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Problem</a:t>
            </a:r>
            <a:r>
              <a:rPr lang="en-US" dirty="0" smtClean="0"/>
              <a:t>: Human Activities are responsible for Climate Change: </a:t>
            </a:r>
          </a:p>
          <a:p>
            <a:pPr lvl="1"/>
            <a:r>
              <a:rPr lang="en-US" dirty="0" smtClean="0"/>
              <a:t>Economy based on Consumption:</a:t>
            </a:r>
          </a:p>
          <a:p>
            <a:pPr lvl="1"/>
            <a:r>
              <a:rPr lang="en-US" dirty="0" smtClean="0"/>
              <a:t>Unsustainable use of natural resources, pollution, depletion with social/economical/environmental impacts.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Some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examples</a:t>
            </a:r>
            <a:r>
              <a:rPr lang="en-US" dirty="0" smtClean="0"/>
              <a:t> of current design schemes</a:t>
            </a:r>
          </a:p>
          <a:p>
            <a:pPr lvl="1"/>
            <a:r>
              <a:rPr lang="en-US" dirty="0" smtClean="0"/>
              <a:t>Cradle to Grave</a:t>
            </a:r>
          </a:p>
          <a:p>
            <a:pPr lvl="1"/>
            <a:r>
              <a:rPr lang="en-US" dirty="0" smtClean="0"/>
              <a:t>Planned Obsolescence</a:t>
            </a:r>
          </a:p>
          <a:p>
            <a:r>
              <a:rPr lang="en-US" dirty="0"/>
              <a:t>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</a:t>
            </a:r>
          </a:p>
          <a:p>
            <a:pPr lvl="1"/>
            <a:r>
              <a:rPr lang="en-US" dirty="0" smtClean="0"/>
              <a:t>Cradle to Cradle</a:t>
            </a:r>
          </a:p>
          <a:p>
            <a:pPr lvl="1"/>
            <a:r>
              <a:rPr lang="en-US" dirty="0" smtClean="0"/>
              <a:t>Change economic system to services-based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Videos</a:t>
            </a:r>
            <a:r>
              <a:rPr lang="en-US" dirty="0" smtClean="0"/>
              <a:t>: The story of Electronics, The Story of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7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8E39D"/>
                </a:solidFill>
              </a:rPr>
              <a:t>Cradle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Grave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50894"/>
            <a:ext cx="3810000" cy="462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13" y="2082800"/>
            <a:ext cx="36830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1100" y="4902200"/>
            <a:ext cx="227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 The Story of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41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3"/>
            <a:ext cx="3784600" cy="2609477"/>
          </a:xfrm>
        </p:spPr>
        <p:txBody>
          <a:bodyPr/>
          <a:lstStyle/>
          <a:p>
            <a:r>
              <a:rPr lang="en-US" dirty="0" smtClean="0"/>
              <a:t>Planned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Obsolescence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100" y="0"/>
            <a:ext cx="4286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2730500"/>
            <a:ext cx="30734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Air conditioners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Computers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Cellphones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Clothes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8779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examples…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14500"/>
            <a:ext cx="3162300" cy="455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25" y="1550894"/>
            <a:ext cx="3223187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0-09 at 7.59.3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2" y="158796"/>
            <a:ext cx="7848600" cy="6108700"/>
          </a:xfrm>
          <a:prstGeom prst="rect">
            <a:avLst/>
          </a:prstGeom>
        </p:spPr>
      </p:pic>
      <p:pic>
        <p:nvPicPr>
          <p:cNvPr id="4" name="Picture 3" descr="Screen Shot 2013-10-09 at 7.56.1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2" y="-54256"/>
            <a:ext cx="82042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1" b="61"/>
          <a:stretch>
            <a:fillRect/>
          </a:stretch>
        </p:blipFill>
        <p:spPr>
          <a:xfrm>
            <a:off x="2271612" y="2324100"/>
            <a:ext cx="6427888" cy="42695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8794"/>
            <a:ext cx="7770813" cy="42570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Problem</a:t>
            </a:r>
            <a:r>
              <a:rPr lang="en-US" dirty="0" smtClean="0"/>
              <a:t>: Human Activities are responsible for Climate Change: </a:t>
            </a:r>
          </a:p>
          <a:p>
            <a:pPr lvl="1"/>
            <a:r>
              <a:rPr lang="en-US" dirty="0" smtClean="0"/>
              <a:t>Economy based on Consumption:</a:t>
            </a:r>
          </a:p>
          <a:p>
            <a:pPr lvl="1"/>
            <a:r>
              <a:rPr lang="en-US" dirty="0" smtClean="0"/>
              <a:t>Unsustainable use of natural resources, pollution, depletion with social/economical/environmental impacts.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Some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examples</a:t>
            </a:r>
            <a:r>
              <a:rPr lang="en-US" dirty="0" smtClean="0"/>
              <a:t> of current design schemes</a:t>
            </a:r>
          </a:p>
          <a:p>
            <a:pPr lvl="1"/>
            <a:r>
              <a:rPr lang="en-US" dirty="0" smtClean="0"/>
              <a:t>Cradle to Grave</a:t>
            </a:r>
          </a:p>
          <a:p>
            <a:pPr lvl="1"/>
            <a:r>
              <a:rPr lang="en-US" dirty="0" smtClean="0"/>
              <a:t>Planned Obsolescence</a:t>
            </a:r>
          </a:p>
          <a:p>
            <a:r>
              <a:rPr lang="en-US" dirty="0"/>
              <a:t>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</a:t>
            </a:r>
          </a:p>
          <a:p>
            <a:pPr lvl="1"/>
            <a:r>
              <a:rPr lang="en-US" dirty="0" smtClean="0"/>
              <a:t>Cradle to Cradle</a:t>
            </a:r>
          </a:p>
          <a:p>
            <a:pPr lvl="1"/>
            <a:r>
              <a:rPr lang="en-US" dirty="0" smtClean="0"/>
              <a:t>Change economic system to services-based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Videos</a:t>
            </a:r>
            <a:r>
              <a:rPr lang="en-US" dirty="0" smtClean="0"/>
              <a:t>: The story of Electronics, The Story of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7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8E39D"/>
                </a:solidFill>
              </a:rPr>
              <a:t>Cradle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B8E39D"/>
                </a:solidFill>
              </a:rPr>
              <a:t>Cradle</a:t>
            </a:r>
            <a:endParaRPr lang="en-US" dirty="0">
              <a:solidFill>
                <a:srgbClr val="B8E39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Sustainability Can Lead to Better Business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applying </a:t>
            </a:r>
            <a:r>
              <a:rPr lang="en-US" dirty="0">
                <a:solidFill>
                  <a:srgbClr val="F88792"/>
                </a:solidFill>
              </a:rPr>
              <a:t>life cycle thinking</a:t>
            </a:r>
            <a:r>
              <a:rPr lang="en-US" dirty="0"/>
              <a:t>, manufacturers can consider the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environmental</a:t>
            </a:r>
            <a:r>
              <a:rPr lang="en-US" dirty="0"/>
              <a:t> impacts of a product throughout its entire life—from initial design to final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disposal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Improvements </a:t>
            </a:r>
            <a:r>
              <a:rPr lang="en-US" dirty="0"/>
              <a:t>to the various stages of the product life cycle assessment can serve to make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company more competitive </a:t>
            </a:r>
            <a:r>
              <a:rPr lang="en-US" dirty="0"/>
              <a:t>in the long run. In addition, manufacturers that undertake </a:t>
            </a:r>
            <a:r>
              <a:rPr lang="en-US" dirty="0">
                <a:solidFill>
                  <a:srgbClr val="B8E39D"/>
                </a:solidFill>
              </a:rPr>
              <a:t>sustainability</a:t>
            </a:r>
            <a:r>
              <a:rPr lang="en-US" dirty="0"/>
              <a:t> as a corporate goal may find themselves better positioned to face more stringent environmental regulations.</a:t>
            </a:r>
          </a:p>
        </p:txBody>
      </p:sp>
    </p:spTree>
    <p:extLst>
      <p:ext uri="{BB962C8B-B14F-4D97-AF65-F5344CB8AC3E}">
        <p14:creationId xmlns:p14="http://schemas.microsoft.com/office/powerpoint/2010/main" val="55927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00600" y="2082800"/>
            <a:ext cx="393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Cradle to Cradle= </a:t>
            </a:r>
            <a:r>
              <a:rPr lang="en-US" sz="3600" dirty="0" err="1" smtClean="0"/>
              <a:t>Diseño</a:t>
            </a:r>
            <a:r>
              <a:rPr lang="en-US" sz="3600" dirty="0" smtClean="0"/>
              <a:t> </a:t>
            </a:r>
            <a:r>
              <a:rPr lang="en-US" sz="3600" dirty="0" err="1" smtClean="0"/>
              <a:t>Mangó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5399"/>
            <a:ext cx="5143500" cy="6744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67"/>
            <a:ext cx="9144000" cy="6595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463729"/>
            <a:ext cx="5740400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1200"/>
            <a:ext cx="9144000" cy="28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6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8.22.2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0" y="0"/>
            <a:ext cx="84214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60" y="0"/>
            <a:ext cx="4226148" cy="62554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770429" y="2871155"/>
            <a:ext cx="592494" cy="3077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57729" y="2871155"/>
            <a:ext cx="761548" cy="307777"/>
          </a:xfrm>
          <a:prstGeom prst="rect">
            <a:avLst/>
          </a:prstGeom>
          <a:solidFill>
            <a:srgbClr val="299ED6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venir Next Demi Bold"/>
                <a:cs typeface="Avenir Next Demi Bold"/>
              </a:rPr>
              <a:t>People</a:t>
            </a:r>
            <a:endParaRPr lang="en-US" sz="1400" dirty="0">
              <a:solidFill>
                <a:srgbClr val="FFFF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6669" y="1094959"/>
            <a:ext cx="18967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lack Oblique"/>
                <a:cs typeface="Avenir Black Oblique"/>
              </a:rPr>
              <a:t>What’s wrong with this title?</a:t>
            </a:r>
            <a:endParaRPr lang="en-US" sz="2400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78156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8.22.5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92"/>
            <a:ext cx="9144000" cy="6910092"/>
          </a:xfrm>
          <a:prstGeom prst="rect">
            <a:avLst/>
          </a:prstGeom>
        </p:spPr>
      </p:pic>
      <p:pic>
        <p:nvPicPr>
          <p:cNvPr id="3" name="Picture Placeholder 15"/>
          <p:cNvPicPr>
            <a:picLocks noChangeAspect="1"/>
          </p:cNvPicPr>
          <p:nvPr/>
        </p:nvPicPr>
        <p:blipFill>
          <a:blip r:embed="rId3"/>
          <a:srcRect l="2335" r="2335"/>
          <a:stretch>
            <a:fillRect/>
          </a:stretch>
        </p:blipFill>
        <p:spPr>
          <a:xfrm rot="247118">
            <a:off x="4996498" y="1907254"/>
            <a:ext cx="1552048" cy="20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8.23.1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8.24.0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55763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2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09 at 8.24.4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0"/>
            <a:ext cx="8445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29" y="1433728"/>
            <a:ext cx="7028576" cy="3536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103" y="4970259"/>
            <a:ext cx="83267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group of grad students from </a:t>
            </a:r>
            <a:r>
              <a:rPr lang="en-US" dirty="0" smtClean="0"/>
              <a:t>Stanford University </a:t>
            </a:r>
            <a:r>
              <a:rPr lang="en-US" dirty="0"/>
              <a:t>won October’s Autodesk Inventor of the Month </a:t>
            </a:r>
            <a:r>
              <a:rPr lang="en-US" dirty="0" smtClean="0"/>
              <a:t>2010 award </a:t>
            </a:r>
            <a:r>
              <a:rPr lang="en-US" dirty="0"/>
              <a:t>for their </a:t>
            </a:r>
            <a:r>
              <a:rPr lang="en-US" dirty="0" smtClean="0"/>
              <a:t>Bloom </a:t>
            </a:r>
            <a:r>
              <a:rPr lang="en-US" dirty="0"/>
              <a:t>laptop – a computer </a:t>
            </a:r>
            <a:r>
              <a:rPr lang="en-US" dirty="0" smtClean="0"/>
              <a:t>designed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 be disassembled for recycling in just two minutes </a:t>
            </a:r>
            <a:r>
              <a:rPr lang="en-US" dirty="0"/>
              <a:t>without any tools. Computer accessories and components often contain precious metals such as platinum that can be recycled, and as </a:t>
            </a:r>
            <a:r>
              <a:rPr lang="en-US" dirty="0" smtClean="0"/>
              <a:t>such </a:t>
            </a:r>
            <a:r>
              <a:rPr lang="en-US" dirty="0"/>
              <a:t>so that its various parts can be recycled with ease</a:t>
            </a:r>
            <a:r>
              <a:rPr lang="en-US" dirty="0" smtClean="0"/>
              <a:t>.</a:t>
            </a:r>
            <a:endParaRPr lang="en-US" sz="1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Read more: </a:t>
            </a: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http</a:t>
            </a:r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://</a:t>
            </a:r>
            <a:r>
              <a:rPr lang="en-US" sz="1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inhabitat.com</a:t>
            </a:r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stanford</a:t>
            </a:r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-students-design-a-fully-recyclable-laptop/</a:t>
            </a:r>
            <a:endParaRPr lang="en-US" sz="1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Students Design a Fully-Recyclable Laptop</a:t>
            </a:r>
          </a:p>
        </p:txBody>
      </p:sp>
    </p:spTree>
    <p:extLst>
      <p:ext uri="{BB962C8B-B14F-4D97-AF65-F5344CB8AC3E}">
        <p14:creationId xmlns:p14="http://schemas.microsoft.com/office/powerpoint/2010/main" val="38241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oElectricoSolarApo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5" y="0"/>
            <a:ext cx="7524128" cy="8411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65" y="4815753"/>
            <a:ext cx="3869894" cy="26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8" y="-160783"/>
            <a:ext cx="91440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640" y="4067730"/>
            <a:ext cx="3720360" cy="2790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9" y="4067730"/>
            <a:ext cx="3515223" cy="26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407892" y="4663191"/>
            <a:ext cx="3934077" cy="118872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err="1" smtClean="0">
                <a:latin typeface="Avenir Book"/>
                <a:cs typeface="Avenir Book"/>
              </a:rPr>
              <a:t>Debería</a:t>
            </a:r>
            <a:r>
              <a:rPr lang="en-US" sz="3200" dirty="0" smtClean="0">
                <a:latin typeface="Avenir Book"/>
                <a:cs typeface="Avenir Book"/>
              </a:rPr>
              <a:t> saber la base </a:t>
            </a:r>
            <a:r>
              <a:rPr lang="en-US" sz="3200" dirty="0" err="1" smtClean="0">
                <a:latin typeface="Avenir Book"/>
                <a:cs typeface="Avenir Book"/>
              </a:rPr>
              <a:t>acerca</a:t>
            </a:r>
            <a:r>
              <a:rPr lang="en-US" sz="3200" dirty="0" smtClean="0">
                <a:latin typeface="Avenir Book"/>
                <a:cs typeface="Avenir Book"/>
              </a:rPr>
              <a:t> de </a:t>
            </a:r>
            <a:r>
              <a:rPr lang="en-US" sz="3200" dirty="0" err="1" smtClean="0">
                <a:latin typeface="Avenir Book"/>
                <a:cs typeface="Avenir Book"/>
              </a:rPr>
              <a:t>sustentabilidad</a:t>
            </a:r>
            <a:r>
              <a:rPr lang="en-US" sz="3200" dirty="0" smtClean="0">
                <a:latin typeface="Avenir Book"/>
                <a:cs typeface="Avenir Book"/>
              </a:rPr>
              <a:t> </a:t>
            </a:r>
          </a:p>
          <a:p>
            <a:r>
              <a:rPr lang="en-US" sz="3200" dirty="0" smtClean="0">
                <a:latin typeface="Avenir Book"/>
                <a:cs typeface="Avenir Book"/>
              </a:rPr>
              <a:t>antes de </a:t>
            </a:r>
            <a:r>
              <a:rPr lang="en-US" sz="3200" dirty="0" err="1" smtClean="0">
                <a:latin typeface="Avenir Book"/>
                <a:cs typeface="Avenir Book"/>
              </a:rPr>
              <a:t>salir</a:t>
            </a:r>
            <a:r>
              <a:rPr lang="en-US" sz="3200" dirty="0" smtClean="0">
                <a:latin typeface="Avenir Book"/>
                <a:cs typeface="Avenir Book"/>
              </a:rPr>
              <a:t> del RUM….</a:t>
            </a:r>
            <a:endParaRPr lang="en-US" sz="3200" dirty="0">
              <a:latin typeface="Avenir Book"/>
              <a:cs typeface="Avenir Book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008000"/>
                </a:solidFill>
              </a:rPr>
              <a:t>Todo</a:t>
            </a:r>
            <a:r>
              <a:rPr lang="en-US" sz="5400" dirty="0" smtClean="0">
                <a:solidFill>
                  <a:srgbClr val="008000"/>
                </a:solidFill>
              </a:rPr>
              <a:t> </a:t>
            </a:r>
            <a:r>
              <a:rPr lang="en-US" sz="5400" dirty="0" err="1" smtClean="0">
                <a:solidFill>
                  <a:srgbClr val="008000"/>
                </a:solidFill>
              </a:rPr>
              <a:t>Colegial</a:t>
            </a:r>
            <a:endParaRPr lang="en-US" sz="5400" dirty="0">
              <a:solidFill>
                <a:srgbClr val="008000"/>
              </a:solidFill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335" r="233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Screen Shot 2013-10-03 at 2.31.50 PM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491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 descr="Screen Shot 2013-10-03 at 2.32.53 PM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54" r="-33454"/>
          <a:stretch>
            <a:fillRect/>
          </a:stretch>
        </p:blipFill>
        <p:spPr>
          <a:xfrm rot="253865">
            <a:off x="4519613" y="2873375"/>
            <a:ext cx="3930650" cy="2835275"/>
          </a:xfrm>
          <a:prstGeom prst="rect">
            <a:avLst/>
          </a:prstGeom>
        </p:spPr>
      </p:pic>
      <p:pic>
        <p:nvPicPr>
          <p:cNvPr id="20" name="Picture Placeholder 19" descr="Meat_Gases.jpg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" b="204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2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Story of Solutions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59" y="1259618"/>
            <a:ext cx="5465793" cy="53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8E39D"/>
                </a:solidFill>
              </a:rPr>
              <a:t>R</a:t>
            </a:r>
            <a:r>
              <a:rPr lang="en-US" dirty="0" smtClean="0">
                <a:solidFill>
                  <a:srgbClr val="B8E39D"/>
                </a:solidFill>
              </a:rPr>
              <a:t>eferences</a:t>
            </a:r>
            <a:endParaRPr lang="en-US" dirty="0">
              <a:solidFill>
                <a:srgbClr val="B8E39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http://environmental.lilithezine.com/Climate-Change-</a:t>
            </a:r>
            <a:r>
              <a:rPr lang="en-US" dirty="0" smtClean="0"/>
              <a:t>Economy.html</a:t>
            </a:r>
          </a:p>
          <a:p>
            <a:r>
              <a:rPr lang="en-US" dirty="0" err="1" smtClean="0"/>
              <a:t>storyofstuff.org</a:t>
            </a:r>
            <a:r>
              <a:rPr lang="en-US" dirty="0"/>
              <a:t> </a:t>
            </a:r>
            <a:r>
              <a:rPr lang="en-US" dirty="0" smtClean="0"/>
              <a:t> ‎</a:t>
            </a:r>
          </a:p>
          <a:p>
            <a:r>
              <a:rPr lang="en-US" dirty="0"/>
              <a:t>http://www.greenmanufacturer.net</a:t>
            </a:r>
            <a:r>
              <a:rPr lang="en-US" dirty="0" smtClean="0"/>
              <a:t>/</a:t>
            </a:r>
          </a:p>
          <a:p>
            <a:r>
              <a:rPr lang="en-US" dirty="0"/>
              <a:t>http://hackaday.com/2012/03/05/resetting-the-page-count-on-a-laser-printer</a:t>
            </a:r>
            <a:r>
              <a:rPr lang="en-US" dirty="0" smtClean="0"/>
              <a:t>/</a:t>
            </a:r>
          </a:p>
          <a:p>
            <a:r>
              <a:rPr lang="en-US" dirty="0"/>
              <a:t>http://www.behance.net/gallery/Built-to-Break-Infographic/</a:t>
            </a:r>
            <a:r>
              <a:rPr lang="en-US" dirty="0" smtClean="0"/>
              <a:t>4464999</a:t>
            </a:r>
          </a:p>
          <a:p>
            <a:r>
              <a:rPr lang="en-US" dirty="0" smtClean="0"/>
              <a:t>www.c2ccertified.org‎</a:t>
            </a:r>
          </a:p>
          <a:p>
            <a:r>
              <a:rPr lang="en-US" dirty="0"/>
              <a:t>http://</a:t>
            </a:r>
            <a:r>
              <a:rPr lang="en-US" dirty="0" err="1"/>
              <a:t>begreenpackagingstore.com</a:t>
            </a:r>
            <a:r>
              <a:rPr lang="en-US" dirty="0"/>
              <a:t>/pages/cradle-to-cradle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68194"/>
            <a:ext cx="1412360" cy="1103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364" y="242794"/>
            <a:ext cx="1492636" cy="11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8794"/>
            <a:ext cx="7770813" cy="42570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Problem</a:t>
            </a:r>
            <a:r>
              <a:rPr lang="en-US" dirty="0" smtClean="0"/>
              <a:t>: Human Activities are responsible for Climate Change: </a:t>
            </a:r>
          </a:p>
          <a:p>
            <a:pPr lvl="1"/>
            <a:r>
              <a:rPr lang="en-US" dirty="0" smtClean="0"/>
              <a:t>Economy based on Consumption:</a:t>
            </a:r>
          </a:p>
          <a:p>
            <a:pPr lvl="1"/>
            <a:r>
              <a:rPr lang="en-US" dirty="0" smtClean="0"/>
              <a:t>Unsustainable use of natural resources, pollution, depletion with social/economical/environmental impacts.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Some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examples</a:t>
            </a:r>
            <a:r>
              <a:rPr lang="en-US" dirty="0" smtClean="0"/>
              <a:t> of current design schemes</a:t>
            </a:r>
          </a:p>
          <a:p>
            <a:pPr lvl="1"/>
            <a:r>
              <a:rPr lang="en-US" dirty="0" smtClean="0"/>
              <a:t>Cradle to Grave</a:t>
            </a:r>
          </a:p>
          <a:p>
            <a:pPr lvl="1"/>
            <a:r>
              <a:rPr lang="en-US" dirty="0" smtClean="0"/>
              <a:t>Planned Obsolescence</a:t>
            </a:r>
          </a:p>
          <a:p>
            <a:r>
              <a:rPr lang="en-US" dirty="0"/>
              <a:t>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</a:t>
            </a:r>
          </a:p>
          <a:p>
            <a:pPr lvl="1"/>
            <a:r>
              <a:rPr lang="en-US" dirty="0" smtClean="0"/>
              <a:t>Cradle to Cradle</a:t>
            </a:r>
          </a:p>
          <a:p>
            <a:pPr lvl="1"/>
            <a:r>
              <a:rPr lang="en-US" dirty="0" smtClean="0"/>
              <a:t>Change economic system to services-based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Videos</a:t>
            </a:r>
            <a:r>
              <a:rPr lang="en-US" dirty="0" smtClean="0"/>
              <a:t>: The story of Electronics, The Story of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6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5100" cy="68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7734300" cy="65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409"/>
            <a:ext cx="9144000" cy="54375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-69477"/>
            <a:ext cx="7770813" cy="142987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Many </a:t>
            </a:r>
            <a:r>
              <a:rPr lang="en-US" sz="4000" dirty="0" err="1" smtClean="0"/>
              <a:t>Consecuences</a:t>
            </a:r>
            <a:r>
              <a:rPr lang="en-US" sz="4000" dirty="0" smtClean="0"/>
              <a:t> in Unimaginable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08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hora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cero se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acerca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68453"/>
            <a:ext cx="8001000" cy="46628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venir Heavy"/>
                <a:cs typeface="Avenir Heavy"/>
              </a:rPr>
              <a:t>La IPCC </a:t>
            </a:r>
            <a:r>
              <a:rPr lang="es-ES_tradnl" dirty="0" smtClean="0">
                <a:latin typeface="Avenir Heavy"/>
                <a:cs typeface="Avenir Heavy"/>
              </a:rPr>
              <a:t>(Oct 2013) nos informa:</a:t>
            </a:r>
          </a:p>
          <a:p>
            <a:r>
              <a:rPr lang="es-ES_tradnl" dirty="0" smtClean="0">
                <a:latin typeface="Avenir Heavy"/>
                <a:cs typeface="Avenir Heavy"/>
              </a:rPr>
              <a:t>Los </a:t>
            </a:r>
            <a:r>
              <a:rPr lang="es-ES_tradnl" b="1" dirty="0" smtClean="0">
                <a:latin typeface="Avenir Heavy"/>
                <a:cs typeface="Avenir Heavy"/>
              </a:rPr>
              <a:t>humanos somos responsables </a:t>
            </a:r>
            <a:r>
              <a:rPr lang="es-ES_tradnl" dirty="0" smtClean="0">
                <a:latin typeface="Avenir Heavy"/>
                <a:cs typeface="Avenir Heavy"/>
              </a:rPr>
              <a:t>de este nuevo CLIMA.</a:t>
            </a:r>
          </a:p>
          <a:p>
            <a:r>
              <a:rPr lang="es-ES_tradnl" b="1" dirty="0" smtClean="0">
                <a:latin typeface="Avenir Heavy"/>
                <a:cs typeface="Avenir Heavy"/>
              </a:rPr>
              <a:t>Aún si paramos HOY todas las emisiones, </a:t>
            </a:r>
            <a:r>
              <a:rPr lang="es-ES_tradnl" dirty="0" smtClean="0">
                <a:latin typeface="Avenir Heavy"/>
                <a:cs typeface="Avenir Heavy"/>
              </a:rPr>
              <a:t>el Planeta seguirá calentando por siglos. </a:t>
            </a:r>
          </a:p>
          <a:p>
            <a:r>
              <a:rPr lang="es-ES_tradnl" dirty="0" smtClean="0">
                <a:latin typeface="Avenir Heavy"/>
                <a:cs typeface="Avenir Heavy"/>
              </a:rPr>
              <a:t>No nos queda mucho tiempo para </a:t>
            </a:r>
            <a:r>
              <a:rPr lang="es-ES_tradnl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venir Heavy"/>
                <a:cs typeface="Avenir Heavy"/>
              </a:rPr>
              <a:t>frenar los efectos</a:t>
            </a:r>
            <a:r>
              <a:rPr lang="es-ES_tradnl" b="1" dirty="0" smtClean="0">
                <a:latin typeface="Avenir Heavy"/>
                <a:cs typeface="Avenir Heavy"/>
              </a:rPr>
              <a:t>:</a:t>
            </a:r>
          </a:p>
          <a:p>
            <a:pPr lvl="1"/>
            <a:r>
              <a:rPr lang="es-ES_tradn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venir Heavy"/>
                <a:cs typeface="Avenir Heavy"/>
              </a:rPr>
              <a:t>Tornados, granizadas, nivel del mar, sequías, inundaciones, fríos, olas de calor,…</a:t>
            </a:r>
          </a:p>
          <a:p>
            <a:pPr lvl="1"/>
            <a:r>
              <a:rPr lang="es-ES_tradn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venir Heavy"/>
                <a:cs typeface="Avenir Heavy"/>
              </a:rPr>
              <a:t>Consecuencias en la pesca, agricultura, precios y todo.</a:t>
            </a:r>
          </a:p>
          <a:p>
            <a:pPr marL="349250" lvl="1" indent="0">
              <a:buNone/>
            </a:pPr>
            <a:endParaRPr lang="es-ES_tradnl" dirty="0">
              <a:solidFill>
                <a:schemeClr val="accent3">
                  <a:lumMod val="20000"/>
                  <a:lumOff val="80000"/>
                </a:schemeClr>
              </a:solidFill>
              <a:latin typeface="Avenir Heavy"/>
              <a:cs typeface="Avenir Heavy"/>
            </a:endParaRPr>
          </a:p>
          <a:p>
            <a:pPr marL="349250" lvl="1" indent="0">
              <a:buNone/>
            </a:pPr>
            <a:r>
              <a:rPr lang="es-ES_tradnl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Heavy"/>
                <a:cs typeface="Avenir Heavy"/>
              </a:rPr>
              <a:t>Tenemos </a:t>
            </a:r>
            <a:r>
              <a:rPr lang="es-ES_tradnl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Heavy"/>
                <a:cs typeface="Avenir Heavy"/>
              </a:rPr>
              <a:t>TODOS la responsabilidad de contribuir para que el planeta sea Habitable.</a:t>
            </a:r>
            <a:endParaRPr lang="es-ES_tradnl" sz="2400" dirty="0" smtClean="0">
              <a:solidFill>
                <a:schemeClr val="accent5">
                  <a:lumMod val="40000"/>
                  <a:lumOff val="60000"/>
                </a:schemeClr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86009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641349"/>
            <a:ext cx="4292600" cy="50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391</TotalTime>
  <Words>550</Words>
  <Application>Microsoft Macintosh PowerPoint</Application>
  <PresentationFormat>On-screen Show (4:3)</PresentationFormat>
  <Paragraphs>80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Story</vt:lpstr>
      <vt:lpstr>PowerPoint Presentation</vt:lpstr>
      <vt:lpstr>PowerPoint Presentation</vt:lpstr>
      <vt:lpstr>OUTLINE</vt:lpstr>
      <vt:lpstr>PowerPoint Presentation</vt:lpstr>
      <vt:lpstr>PowerPoint Presentation</vt:lpstr>
      <vt:lpstr>Many Consecuences in Unimaginable</vt:lpstr>
      <vt:lpstr>PowerPoint Presentation</vt:lpstr>
      <vt:lpstr>La hora cero se acerca!</vt:lpstr>
      <vt:lpstr>PowerPoint Presentation</vt:lpstr>
      <vt:lpstr>OUTLINE</vt:lpstr>
      <vt:lpstr>Cradle to Grave</vt:lpstr>
      <vt:lpstr>Planned Obsolescence</vt:lpstr>
      <vt:lpstr>Many examples…</vt:lpstr>
      <vt:lpstr>PowerPoint Presentation</vt:lpstr>
      <vt:lpstr>PowerPoint Presentation</vt:lpstr>
      <vt:lpstr>OUTLINE</vt:lpstr>
      <vt:lpstr>Cradle to Cradle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Stanford Students Design a Fully-Recyclable Laptop</vt:lpstr>
      <vt:lpstr>PowerPoint Presentation</vt:lpstr>
      <vt:lpstr>PowerPoint Presentation</vt:lpstr>
      <vt:lpstr>Todo Colegial</vt:lpstr>
      <vt:lpstr>Watch: Story of Solutions</vt:lpstr>
      <vt:lpstr>References</vt:lpstr>
    </vt:vector>
  </TitlesOfParts>
  <Company>UPR, Mayaguez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Engineering</dc:title>
  <dc:creator>Sandra Cruz Pol</dc:creator>
  <cp:lastModifiedBy>Sandra Cruz Pol</cp:lastModifiedBy>
  <cp:revision>79</cp:revision>
  <dcterms:created xsi:type="dcterms:W3CDTF">2013-10-03T19:48:06Z</dcterms:created>
  <dcterms:modified xsi:type="dcterms:W3CDTF">2013-10-10T01:20:42Z</dcterms:modified>
</cp:coreProperties>
</file>