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15"/>
  </p:notesMasterIdLst>
  <p:handoutMasterIdLst>
    <p:handoutMasterId r:id="rId16"/>
  </p:handoutMasterIdLst>
  <p:sldIdLst>
    <p:sldId id="373" r:id="rId2"/>
    <p:sldId id="402" r:id="rId3"/>
    <p:sldId id="400" r:id="rId4"/>
    <p:sldId id="423" r:id="rId5"/>
    <p:sldId id="420" r:id="rId6"/>
    <p:sldId id="421" r:id="rId7"/>
    <p:sldId id="424" r:id="rId8"/>
    <p:sldId id="425" r:id="rId9"/>
    <p:sldId id="422" r:id="rId10"/>
    <p:sldId id="419" r:id="rId11"/>
    <p:sldId id="426" r:id="rId12"/>
    <p:sldId id="427" r:id="rId13"/>
    <p:sldId id="390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0B3"/>
    <a:srgbClr val="3B8219"/>
    <a:srgbClr val="191240"/>
    <a:srgbClr val="000000"/>
    <a:srgbClr val="74FF32"/>
    <a:srgbClr val="B75744"/>
    <a:srgbClr val="FFFFCC"/>
    <a:srgbClr val="996633"/>
    <a:srgbClr val="FFCC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 autoAdjust="0"/>
    <p:restoredTop sz="94624" autoAdjust="0"/>
  </p:normalViewPr>
  <p:slideViewPr>
    <p:cSldViewPr>
      <p:cViewPr varScale="1">
        <p:scale>
          <a:sx n="92" d="100"/>
          <a:sy n="92" d="100"/>
        </p:scale>
        <p:origin x="-100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defRPr sz="1200"/>
            </a:lvl1pPr>
          </a:lstStyle>
          <a:p>
            <a:endParaRPr lang="en-US"/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defRPr sz="1200"/>
            </a:lvl1pPr>
          </a:lstStyle>
          <a:p>
            <a:endParaRPr lang="en-US"/>
          </a:p>
        </p:txBody>
      </p:sp>
      <p:sp>
        <p:nvSpPr>
          <p:cNvPr id="376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defRPr sz="1200"/>
            </a:lvl1pPr>
          </a:lstStyle>
          <a:p>
            <a:endParaRPr lang="en-US"/>
          </a:p>
        </p:txBody>
      </p:sp>
      <p:sp>
        <p:nvSpPr>
          <p:cNvPr id="376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defRPr sz="1200"/>
            </a:lvl1pPr>
          </a:lstStyle>
          <a:p>
            <a:fld id="{F5B85DC8-9D18-440B-8037-E360A85950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401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504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defRPr sz="1200"/>
            </a:lvl1pPr>
          </a:lstStyle>
          <a:p>
            <a:endParaRPr lang="en-US"/>
          </a:p>
        </p:txBody>
      </p:sp>
      <p:sp>
        <p:nvSpPr>
          <p:cNvPr id="362505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2506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2507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defRPr sz="1200"/>
            </a:lvl1pPr>
          </a:lstStyle>
          <a:p>
            <a:endParaRPr lang="en-US"/>
          </a:p>
        </p:txBody>
      </p:sp>
      <p:sp>
        <p:nvSpPr>
          <p:cNvPr id="362508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defRPr sz="1200"/>
            </a:lvl1pPr>
          </a:lstStyle>
          <a:p>
            <a:endParaRPr lang="en-US"/>
          </a:p>
        </p:txBody>
      </p:sp>
      <p:sp>
        <p:nvSpPr>
          <p:cNvPr id="362509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defRPr sz="1200"/>
            </a:lvl1pPr>
          </a:lstStyle>
          <a:p>
            <a:fld id="{EC7847BF-6D87-47A0-8038-143C31E524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299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556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55684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736337D3-DBEA-2042-9FC2-6E357B781BE5}" type="datetime1">
              <a:rPr lang="en-US" smtClean="0"/>
              <a:t>1/19/16</a:t>
            </a:fld>
            <a:endParaRPr lang="en-US"/>
          </a:p>
        </p:txBody>
      </p:sp>
      <p:sp>
        <p:nvSpPr>
          <p:cNvPr id="4556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556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BF59D01-A6DD-48A4-A1E2-4A7FC869DA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A5315B-1915-754D-8159-23B4E453409F}" type="datetime1">
              <a:rPr lang="en-US" smtClean="0"/>
              <a:t>1/19/16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8C4A3-F34B-4222-A239-EA91DFFCDD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0595E1-A242-524B-987F-9B6C6228E82C}" type="datetime1">
              <a:rPr lang="en-US" smtClean="0"/>
              <a:t>1/19/16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A626E8-9C05-4B54-A548-76426F4316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3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2177E40-3B82-C941-8CE2-EF74A4576278}" type="datetime1">
              <a:rPr lang="en-US" smtClean="0"/>
              <a:t>1/19/16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1292798-DD81-45D9-8743-A6A4641973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7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B22AC4-97B8-DC43-9782-298C107969F0}" type="datetime1">
              <a:rPr lang="en-US" smtClean="0"/>
              <a:t>1/19/16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AAFEFA9-BF1A-49B8-AAF1-696DFDC8FD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1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463B2F-29B5-8D40-9F0D-844ED41AF2C7}" type="datetime1">
              <a:rPr lang="en-US" smtClean="0"/>
              <a:t>1/19/16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431B2B-D9B8-4629-A05F-0BB2EEA9ED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2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227207-25EA-E149-852C-5123C75A86DE}" type="datetime1">
              <a:rPr lang="en-US" smtClean="0"/>
              <a:t>1/19/16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E940A-619D-451B-9BB9-28F8E25265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3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AEAD78-1684-5140-8A95-514442240A08}" type="datetime1">
              <a:rPr lang="en-US" smtClean="0"/>
              <a:t>1/19/16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EFC1DD-3480-4BBD-AD7E-0DFB8640D6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3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C9A6BC-B115-094D-93D9-FA8286CDAB99}" type="datetime1">
              <a:rPr lang="en-US" smtClean="0"/>
              <a:t>1/19/16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F51AD1-3ECE-491A-B564-FF2DE7DF92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C91E09-F5BC-1B40-A22D-16B588EFCF35}" type="datetime1">
              <a:rPr lang="en-US" smtClean="0"/>
              <a:t>1/19/16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F3DAC-20DC-4049-81A2-2E55B7A86D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D4BE8D-E249-704A-B555-8AB9697C7ED6}" type="datetime1">
              <a:rPr lang="en-US" smtClean="0"/>
              <a:t>1/19/16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F89336-8432-4C47-ACF2-3C65E0138A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4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B42B5-1EFA-A945-B473-F870689C7E92}" type="datetime1">
              <a:rPr lang="en-US" smtClean="0"/>
              <a:t>1/19/16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4299F-815E-4299-A2A3-E151E83B64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9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2E80B8-EB99-C64D-A2B5-0C3ADDC911EF}" type="datetime1">
              <a:rPr lang="en-US" smtClean="0"/>
              <a:t>1/19/16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3A38F-CDCA-4B7A-8BF6-FD9585561E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1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10923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54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C0F4EB01-5D26-E34B-83FB-A1A149382CE1}" type="datetime1">
              <a:rPr lang="en-US" smtClean="0"/>
              <a:t>1/19/16</a:t>
            </a:fld>
            <a:endParaRPr lang="en-US"/>
          </a:p>
        </p:txBody>
      </p:sp>
      <p:sp>
        <p:nvSpPr>
          <p:cNvPr id="454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54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89E53CF2-8E4F-41FF-ABCB-A29B8B754C00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7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804" r:id="rId12"/>
    <p:sldLayoutId id="2147483805" r:id="rId13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74FF3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33CC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33CC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33CC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33CC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33CC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33CC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33CC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33CC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26.pn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4-23 at 6.08.10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15" y="125635"/>
            <a:ext cx="8468141" cy="63727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7624" y="1808820"/>
            <a:ext cx="7066674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pple Chancery"/>
                <a:cs typeface="Apple Chancery"/>
              </a:rPr>
              <a:t>Casa Eco</a:t>
            </a:r>
          </a:p>
          <a:p>
            <a:pPr algn="ctr"/>
            <a:r>
              <a:rPr lang="en-US" sz="4800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pple Chancery"/>
                <a:cs typeface="Apple Chancery"/>
              </a:rPr>
              <a:t>Museum Exhibits Contest</a:t>
            </a:r>
            <a:endParaRPr lang="en-US" sz="4800" dirty="0" smtClean="0">
              <a:solidFill>
                <a:srgbClr val="FF66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pple Chancery"/>
              <a:cs typeface="Apple Chancery"/>
            </a:endParaRPr>
          </a:p>
          <a:p>
            <a:pPr algn="r"/>
            <a:r>
              <a:rPr lang="en-US" sz="3200" dirty="0">
                <a:solidFill>
                  <a:schemeClr val="accent1"/>
                </a:solidFill>
                <a:latin typeface="+mn-lt"/>
                <a:cs typeface="Apple Chancery"/>
              </a:rPr>
              <a:t>	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n-lt"/>
                <a:cs typeface="Apple Chancery"/>
              </a:rPr>
              <a:t>	</a:t>
            </a:r>
          </a:p>
        </p:txBody>
      </p:sp>
      <p:pic>
        <p:nvPicPr>
          <p:cNvPr id="7" name="Picture 6" descr="logoCampusverde_Student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24" y="5121188"/>
            <a:ext cx="2014329" cy="1376220"/>
          </a:xfrm>
          <a:prstGeom prst="rect">
            <a:avLst/>
          </a:prstGeom>
        </p:spPr>
      </p:pic>
      <p:pic>
        <p:nvPicPr>
          <p:cNvPr id="8" name="Picture 7" descr="Logo de Ride a Bike RU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5193196"/>
            <a:ext cx="1599030" cy="1326384"/>
          </a:xfrm>
          <a:prstGeom prst="rect">
            <a:avLst/>
          </a:prstGeom>
        </p:spPr>
      </p:pic>
      <p:pic>
        <p:nvPicPr>
          <p:cNvPr id="10" name="Picture 9" descr="LogoCampusVerdeSmall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512676"/>
            <a:ext cx="2196244" cy="139398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139952" y="5157192"/>
            <a:ext cx="1944216" cy="1377444"/>
            <a:chOff x="5544108" y="5157192"/>
            <a:chExt cx="1944216" cy="13774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4108" y="5157192"/>
              <a:ext cx="1944216" cy="135850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544108" y="6165304"/>
              <a:ext cx="187220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Green Buildings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pic>
        <p:nvPicPr>
          <p:cNvPr id="12" name="Picture 11" descr="Unicef UPRM Logo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5229200"/>
            <a:ext cx="2489908" cy="122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7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Materiales</a:t>
            </a:r>
            <a:r>
              <a:rPr lang="en-US" dirty="0" smtClean="0"/>
              <a:t> en el web </a:t>
            </a:r>
            <a:endParaRPr lang="en-US" dirty="0"/>
          </a:p>
        </p:txBody>
      </p:sp>
      <p:pic>
        <p:nvPicPr>
          <p:cNvPr id="4" name="Picture 3" descr="Screen Shot 2015-12-07 at 1.38.23 PM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8148"/>
            <a:ext cx="9144000" cy="5500618"/>
          </a:xfrm>
          <a:prstGeom prst="rect">
            <a:avLst/>
          </a:prstGeom>
        </p:spPr>
      </p:pic>
      <p:pic>
        <p:nvPicPr>
          <p:cNvPr id="5" name="Picture 4" descr="Screen Shot 2015-12-07 at 1.38.58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0211"/>
            <a:ext cx="9144000" cy="5657789"/>
          </a:xfrm>
          <a:prstGeom prst="rect">
            <a:avLst/>
          </a:prstGeom>
        </p:spPr>
      </p:pic>
      <p:pic>
        <p:nvPicPr>
          <p:cNvPr id="7" name="Picture 6" descr="Screen Shot 2015-12-07 at 1.39.09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376772"/>
            <a:ext cx="9144000" cy="5155660"/>
          </a:xfrm>
          <a:prstGeom prst="rect">
            <a:avLst/>
          </a:prstGeom>
        </p:spPr>
      </p:pic>
      <p:pic>
        <p:nvPicPr>
          <p:cNvPr id="6" name="Picture 5" descr="Screen Shot 2015-12-07 at 1.39.03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196752"/>
            <a:ext cx="9144000" cy="5922483"/>
          </a:xfrm>
          <a:prstGeom prst="rect">
            <a:avLst/>
          </a:prstGeom>
        </p:spPr>
      </p:pic>
      <p:pic>
        <p:nvPicPr>
          <p:cNvPr id="8" name="Picture 7" descr="Screen Shot 2015-12-07 at 1.39.25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6712"/>
            <a:ext cx="9144000" cy="571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7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6-01-19 at 9.33.47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0748"/>
            <a:ext cx="9144000" cy="55429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Materiales</a:t>
            </a:r>
            <a:r>
              <a:rPr lang="en-US" dirty="0" smtClean="0"/>
              <a:t> </a:t>
            </a:r>
            <a:r>
              <a:rPr lang="en-US" dirty="0" err="1" smtClean="0"/>
              <a:t>informativos</a:t>
            </a:r>
            <a:r>
              <a:rPr lang="en-US" dirty="0" smtClean="0"/>
              <a:t> en web</a:t>
            </a:r>
            <a:endParaRPr lang="en-US" dirty="0"/>
          </a:p>
        </p:txBody>
      </p:sp>
      <p:pic>
        <p:nvPicPr>
          <p:cNvPr id="4" name="Picture 3" descr="Screen Shot 2016-01-19 at 9.34.44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549"/>
            <a:ext cx="5081257" cy="6858000"/>
          </a:xfrm>
          <a:prstGeom prst="rect">
            <a:avLst/>
          </a:prstGeom>
        </p:spPr>
      </p:pic>
      <p:pic>
        <p:nvPicPr>
          <p:cNvPr id="5" name="Picture 4" descr="Screen Shot 2016-01-19 at 9.34.40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-8620"/>
            <a:ext cx="5217804" cy="6858000"/>
          </a:xfrm>
          <a:prstGeom prst="rect">
            <a:avLst/>
          </a:prstGeom>
        </p:spPr>
      </p:pic>
      <p:pic>
        <p:nvPicPr>
          <p:cNvPr id="6" name="Picture 5" descr="Screen Shot 2016-01-19 at 9.34.33 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5649"/>
            <a:ext cx="5060063" cy="6858000"/>
          </a:xfrm>
          <a:prstGeom prst="rect">
            <a:avLst/>
          </a:prstGeom>
        </p:spPr>
      </p:pic>
      <p:pic>
        <p:nvPicPr>
          <p:cNvPr id="8" name="Picture 7" descr="Screen Shot 2016-01-19 at 9.33.59 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24" y="-13537"/>
            <a:ext cx="5682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3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Premiaci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8532948" cy="4114800"/>
          </a:xfrm>
        </p:spPr>
        <p:txBody>
          <a:bodyPr/>
          <a:lstStyle/>
          <a:p>
            <a:pPr marL="0" indent="0">
              <a:buNone/>
            </a:pPr>
            <a:r>
              <a:rPr lang="es-ES_tradnl" dirty="0">
                <a:effectLst/>
              </a:rPr>
              <a:t>Los </a:t>
            </a:r>
            <a:r>
              <a:rPr lang="es-ES_tradnl" dirty="0">
                <a:solidFill>
                  <a:srgbClr val="74FF32"/>
                </a:solidFill>
                <a:effectLst/>
              </a:rPr>
              <a:t>proyectos escogidos </a:t>
            </a:r>
            <a:r>
              <a:rPr lang="es-ES_tradnl" dirty="0">
                <a:effectLst/>
              </a:rPr>
              <a:t>serán presentados durante la Apertura de la Casa EcoSolar al </a:t>
            </a:r>
            <a:r>
              <a:rPr lang="es-ES_tradnl" dirty="0" smtClean="0">
                <a:effectLst/>
              </a:rPr>
              <a:t>p</a:t>
            </a:r>
            <a:r>
              <a:rPr lang="es-ES_tradnl" dirty="0" smtClean="0">
                <a:effectLst/>
              </a:rPr>
              <a:t>ú</a:t>
            </a:r>
            <a:r>
              <a:rPr lang="es-ES_tradnl" dirty="0" smtClean="0">
                <a:effectLst/>
              </a:rPr>
              <a:t>blico </a:t>
            </a:r>
            <a:r>
              <a:rPr lang="es-ES_tradnl" dirty="0">
                <a:effectLst/>
              </a:rPr>
              <a:t>durante la Semana del Planeta. (</a:t>
            </a:r>
            <a:r>
              <a:rPr lang="es-ES_tradnl" dirty="0" err="1">
                <a:effectLst/>
              </a:rPr>
              <a:t>Apr</a:t>
            </a:r>
            <a:r>
              <a:rPr lang="es-ES_tradnl" dirty="0">
                <a:effectLst/>
              </a:rPr>
              <a:t> 18-22</a:t>
            </a:r>
            <a:r>
              <a:rPr lang="es-ES_tradnl" dirty="0" smtClean="0">
                <a:effectLst/>
              </a:rPr>
              <a:t>)</a:t>
            </a:r>
          </a:p>
          <a:p>
            <a:r>
              <a:rPr lang="es-ES_tradnl" dirty="0">
                <a:effectLst/>
              </a:rPr>
              <a:t>Habrá Premios para las propuestas escogidas. Cajas de productos ecológicos</a:t>
            </a:r>
            <a:endParaRPr lang="en-US" dirty="0">
              <a:effectLst/>
            </a:endParaRPr>
          </a:p>
          <a:p>
            <a:r>
              <a:rPr lang="es-ES_tradnl" dirty="0">
                <a:effectLst/>
              </a:rPr>
              <a:t>Y rifa entre todos para estadía en casa eco 1 fin de semana (Debe cumplir con el  reglamento estipulado por acuerdo firmado, y </a:t>
            </a:r>
            <a:r>
              <a:rPr lang="es-ES_tradnl" dirty="0" smtClean="0">
                <a:effectLst/>
              </a:rPr>
              <a:t>est</a:t>
            </a:r>
            <a:r>
              <a:rPr lang="es-ES_tradnl" dirty="0" smtClean="0">
                <a:effectLst/>
              </a:rPr>
              <a:t>á</a:t>
            </a:r>
            <a:r>
              <a:rPr lang="es-ES_tradnl" dirty="0" smtClean="0">
                <a:effectLst/>
              </a:rPr>
              <a:t> </a:t>
            </a:r>
            <a:r>
              <a:rPr lang="es-ES_tradnl" dirty="0">
                <a:effectLst/>
              </a:rPr>
              <a:t>sujeto a </a:t>
            </a:r>
            <a:r>
              <a:rPr lang="es-ES_tradnl" dirty="0" smtClean="0">
                <a:effectLst/>
              </a:rPr>
              <a:t>autorizaci</a:t>
            </a:r>
            <a:r>
              <a:rPr lang="es-ES_tradnl" dirty="0" smtClean="0">
                <a:effectLst/>
              </a:rPr>
              <a:t>ó</a:t>
            </a:r>
            <a:r>
              <a:rPr lang="es-ES_tradnl" dirty="0" smtClean="0">
                <a:effectLst/>
              </a:rPr>
              <a:t>n </a:t>
            </a:r>
            <a:r>
              <a:rPr lang="es-ES_tradnl" dirty="0">
                <a:effectLst/>
              </a:rPr>
              <a:t>por administración).  </a:t>
            </a:r>
            <a:endParaRPr lang="en-US" dirty="0">
              <a:effectLst/>
            </a:endParaRPr>
          </a:p>
          <a:p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9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612" y="224644"/>
            <a:ext cx="6444716" cy="1188132"/>
          </a:xfrm>
        </p:spPr>
        <p:txBody>
          <a:bodyPr/>
          <a:lstStyle/>
          <a:p>
            <a:r>
              <a:rPr lang="en-US" sz="7200" dirty="0" err="1" smtClean="0">
                <a:latin typeface="Elegant"/>
                <a:cs typeface="Elegant"/>
              </a:rPr>
              <a:t>Oportunidad</a:t>
            </a:r>
            <a:r>
              <a:rPr lang="en-US" sz="7200" dirty="0" smtClean="0">
                <a:latin typeface="Elegant"/>
                <a:cs typeface="Elegant"/>
              </a:rPr>
              <a:t> </a:t>
            </a:r>
            <a:r>
              <a:rPr lang="en-US" sz="7200" dirty="0" err="1">
                <a:latin typeface="Elegant"/>
                <a:cs typeface="Elegant"/>
              </a:rPr>
              <a:t>U</a:t>
            </a:r>
            <a:r>
              <a:rPr lang="en-US" sz="7200" dirty="0" err="1" smtClean="0">
                <a:latin typeface="Elegant"/>
                <a:cs typeface="Elegant"/>
              </a:rPr>
              <a:t>nica</a:t>
            </a:r>
            <a:r>
              <a:rPr lang="en-US" sz="7200" dirty="0" smtClean="0">
                <a:latin typeface="Elegant"/>
                <a:cs typeface="Elegant"/>
              </a:rPr>
              <a:t>!</a:t>
            </a:r>
            <a:endParaRPr lang="en-US" sz="7200" dirty="0">
              <a:latin typeface="Elegant"/>
              <a:cs typeface="Elegant"/>
            </a:endParaRPr>
          </a:p>
        </p:txBody>
      </p:sp>
      <p:pic>
        <p:nvPicPr>
          <p:cNvPr id="8" name="Picture 7" descr="campusVerdeLogoHALF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996" y="1376772"/>
            <a:ext cx="4461655" cy="26369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9992" y="4185084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http://</a:t>
            </a:r>
            <a:r>
              <a:rPr lang="en-US" dirty="0" err="1" smtClean="0"/>
              <a:t>campusverde.uprm.edu</a:t>
            </a:r>
            <a:endParaRPr lang="en-US" dirty="0"/>
          </a:p>
        </p:txBody>
      </p:sp>
      <p:pic>
        <p:nvPicPr>
          <p:cNvPr id="6" name="Picture 5" descr="logoCampusverde_Student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24" y="5121188"/>
            <a:ext cx="2014329" cy="1376220"/>
          </a:xfrm>
          <a:prstGeom prst="rect">
            <a:avLst/>
          </a:prstGeom>
        </p:spPr>
      </p:pic>
      <p:pic>
        <p:nvPicPr>
          <p:cNvPr id="7" name="Picture 6" descr="Logo de Ride a Bike RU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5193196"/>
            <a:ext cx="1599030" cy="132638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139952" y="5121188"/>
            <a:ext cx="1908212" cy="1377444"/>
            <a:chOff x="5544108" y="5157192"/>
            <a:chExt cx="1944216" cy="137744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4108" y="5157192"/>
              <a:ext cx="1944216" cy="135850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544108" y="6165304"/>
              <a:ext cx="187220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Green Buildings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pic>
        <p:nvPicPr>
          <p:cNvPr id="13" name="Picture 12" descr="Unicef UPRM Logo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5229200"/>
            <a:ext cx="2489908" cy="12267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060848"/>
            <a:ext cx="3960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Dejar</a:t>
            </a:r>
            <a:r>
              <a:rPr lang="en-US" sz="2400" dirty="0" err="1" smtClean="0"/>
              <a:t>á</a:t>
            </a:r>
            <a:r>
              <a:rPr lang="en-US" sz="2400" dirty="0" err="1" smtClean="0"/>
              <a:t>s</a:t>
            </a:r>
            <a:r>
              <a:rPr lang="en-US" sz="2400" dirty="0" smtClean="0"/>
              <a:t> un </a:t>
            </a:r>
            <a:r>
              <a:rPr lang="en-US" sz="2400" dirty="0" err="1" smtClean="0"/>
              <a:t>legado</a:t>
            </a:r>
            <a:r>
              <a:rPr lang="en-US" sz="2400" dirty="0" smtClean="0"/>
              <a:t> </a:t>
            </a:r>
            <a:r>
              <a:rPr lang="en-US" sz="2400" dirty="0" err="1" smtClean="0"/>
              <a:t>verdaderamente</a:t>
            </a:r>
            <a:r>
              <a:rPr lang="en-US" sz="2400" dirty="0" smtClean="0"/>
              <a:t> </a:t>
            </a:r>
            <a:r>
              <a:rPr lang="en-US" sz="2400" dirty="0" err="1" smtClean="0"/>
              <a:t>verde</a:t>
            </a:r>
            <a:r>
              <a:rPr lang="en-US" sz="2400" dirty="0" smtClean="0"/>
              <a:t> en el </a:t>
            </a:r>
            <a:r>
              <a:rPr lang="en-US" sz="2400" dirty="0" err="1" smtClean="0"/>
              <a:t>Colegio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impactar</a:t>
            </a:r>
            <a:r>
              <a:rPr lang="en-US" sz="2400" dirty="0" err="1" smtClean="0"/>
              <a:t>á</a:t>
            </a:r>
            <a:r>
              <a:rPr lang="en-US" sz="2400" dirty="0" smtClean="0"/>
              <a:t> a miles de </a:t>
            </a:r>
            <a:r>
              <a:rPr lang="en-US" sz="2400" dirty="0" err="1" smtClean="0"/>
              <a:t>visitantes</a:t>
            </a:r>
            <a:r>
              <a:rPr lang="en-US" sz="2400" dirty="0" smtClean="0"/>
              <a:t> de </a:t>
            </a:r>
            <a:r>
              <a:rPr lang="en-US" sz="2400" dirty="0" err="1" smtClean="0"/>
              <a:t>toda</a:t>
            </a:r>
            <a:r>
              <a:rPr lang="en-US" sz="2400" dirty="0" smtClean="0"/>
              <a:t> la </a:t>
            </a:r>
            <a:r>
              <a:rPr lang="en-US" sz="2400" dirty="0" err="1" smtClean="0"/>
              <a:t>isla</a:t>
            </a:r>
            <a:r>
              <a:rPr lang="en-US" sz="2400" dirty="0" smtClean="0"/>
              <a:t> y el exterior: </a:t>
            </a:r>
            <a:r>
              <a:rPr lang="en-US" sz="2400" dirty="0" err="1" smtClean="0"/>
              <a:t>grandes</a:t>
            </a:r>
            <a:r>
              <a:rPr lang="en-US" sz="2400" dirty="0" smtClean="0"/>
              <a:t> y </a:t>
            </a:r>
            <a:r>
              <a:rPr lang="en-US" sz="2400" dirty="0" err="1" smtClean="0"/>
              <a:t>chicos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3474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xpol\Documents\Campus Verde\CASA Solar\ford2010\casa solar 20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84684"/>
            <a:ext cx="7924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14400" y="594360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Casa Solar 2005 en el </a:t>
            </a:r>
            <a:r>
              <a:rPr lang="en-US" sz="2800" dirty="0" smtClean="0"/>
              <a:t>2015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4449"/>
            <a:ext cx="8559800" cy="5994400"/>
          </a:xfrm>
          <a:prstGeom prst="rect">
            <a:avLst/>
          </a:prstGeom>
        </p:spPr>
      </p:pic>
      <p:pic>
        <p:nvPicPr>
          <p:cNvPr id="7" name="Picture 6" descr="Screen Shot 2015-01-30 at 10.38.32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76" y="774700"/>
            <a:ext cx="8763000" cy="516890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6" y="800708"/>
            <a:ext cx="9037004" cy="442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3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08" y="-14560"/>
            <a:ext cx="8543292" cy="1371600"/>
          </a:xfrm>
        </p:spPr>
        <p:txBody>
          <a:bodyPr>
            <a:normAutofit/>
          </a:bodyPr>
          <a:lstStyle/>
          <a:p>
            <a:r>
              <a:rPr lang="es-ES_tradnl" sz="2800" b="1" dirty="0"/>
              <a:t>Etapa #1</a:t>
            </a:r>
            <a:r>
              <a:rPr lang="es-ES_tradnl" sz="2800" dirty="0"/>
              <a:t> – </a:t>
            </a:r>
            <a:r>
              <a:rPr lang="es-ES_tradnl" sz="2800" dirty="0" smtClean="0"/>
              <a:t>Inauguración</a:t>
            </a:r>
            <a:endParaRPr lang="es-ES_tradnl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232" y="1010754"/>
            <a:ext cx="8229600" cy="1411796"/>
          </a:xfrm>
        </p:spPr>
        <p:txBody>
          <a:bodyPr>
            <a:normAutofit fontScale="92500" lnSpcReduction="10000"/>
          </a:bodyPr>
          <a:lstStyle/>
          <a:p>
            <a:r>
              <a:rPr lang="es-ES_tradnl" dirty="0" smtClean="0"/>
              <a:t>Fase terminada en marzo 2015, gracias al esfuerzo de muchos estudiantes y empleados dirigidos por Dr. Jos</a:t>
            </a:r>
            <a:r>
              <a:rPr lang="es-ES_tradnl" dirty="0" smtClean="0"/>
              <a:t>é Colom</a:t>
            </a:r>
            <a:endParaRPr lang="es-ES_tradnl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719572" y="3068960"/>
            <a:ext cx="806489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52500" lnSpcReduction="2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4FF3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/>
            <a:r>
              <a:rPr lang="es-ES_tradnl" sz="4100" b="1" kern="0" dirty="0" smtClean="0"/>
              <a:t>     </a:t>
            </a:r>
            <a:r>
              <a:rPr lang="es-ES_tradnl" sz="5300" b="1" kern="0" dirty="0" smtClean="0"/>
              <a:t> Etapa #2</a:t>
            </a:r>
            <a:r>
              <a:rPr lang="es-ES_tradnl" sz="5300" kern="0" dirty="0" smtClean="0"/>
              <a:t> – Apertura: </a:t>
            </a:r>
            <a:r>
              <a:rPr lang="es-ES_tradnl" sz="6900" kern="0" dirty="0"/>
              <a:t>V</a:t>
            </a:r>
            <a:r>
              <a:rPr lang="es-ES_tradnl" sz="5300" kern="0" dirty="0"/>
              <a:t>ivienda Sostenible</a:t>
            </a:r>
            <a:r>
              <a:rPr lang="en-US" kern="0" dirty="0" smtClean="0"/>
              <a:t/>
            </a:r>
            <a:br>
              <a:rPr lang="en-US" kern="0" dirty="0" smtClean="0"/>
            </a:br>
            <a:endParaRPr lang="en-US" kern="0" dirty="0"/>
          </a:p>
        </p:txBody>
      </p:sp>
      <p:sp>
        <p:nvSpPr>
          <p:cNvPr id="5" name="Rectangle 4"/>
          <p:cNvSpPr/>
          <p:nvPr/>
        </p:nvSpPr>
        <p:spPr>
          <a:xfrm>
            <a:off x="575556" y="3897052"/>
            <a:ext cx="82192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_tradnl" sz="2200" dirty="0" smtClean="0">
                <a:solidFill>
                  <a:srgbClr val="FFFF00"/>
                </a:solidFill>
              </a:rPr>
              <a:t>Museo Interactivo y Plataforma </a:t>
            </a:r>
            <a:r>
              <a:rPr lang="es-ES_tradnl" sz="2200" dirty="0">
                <a:solidFill>
                  <a:srgbClr val="FFFF00"/>
                </a:solidFill>
              </a:rPr>
              <a:t>de </a:t>
            </a:r>
            <a:r>
              <a:rPr lang="es-ES_tradnl" sz="2200" dirty="0" smtClean="0">
                <a:solidFill>
                  <a:srgbClr val="FFFF00"/>
                </a:solidFill>
              </a:rPr>
              <a:t>educación/investigación </a:t>
            </a:r>
            <a:r>
              <a:rPr lang="es-ES_tradnl" sz="2200" dirty="0" smtClean="0"/>
              <a:t> </a:t>
            </a:r>
            <a:endParaRPr lang="es-ES_tradnl" sz="22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ES_tradnl" sz="22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_tradnl" sz="2200" dirty="0" smtClean="0"/>
              <a:t>Planificar proyectos </a:t>
            </a:r>
            <a:r>
              <a:rPr lang="es-ES_tradnl" sz="2200" dirty="0"/>
              <a:t>adicionales </a:t>
            </a:r>
            <a:r>
              <a:rPr lang="es-ES_tradnl" sz="2200" dirty="0" smtClean="0"/>
              <a:t>para la Casa Verde – </a:t>
            </a:r>
            <a:r>
              <a:rPr lang="es-ES_tradnl" sz="2200" dirty="0" err="1" smtClean="0"/>
              <a:t>exhibits</a:t>
            </a:r>
            <a:r>
              <a:rPr lang="es-ES_tradnl" sz="2200" dirty="0" smtClean="0"/>
              <a:t>, huerto </a:t>
            </a:r>
            <a:r>
              <a:rPr lang="es-ES_tradnl" sz="2200" dirty="0"/>
              <a:t>orgánico, </a:t>
            </a:r>
            <a:r>
              <a:rPr lang="es-ES_tradnl" sz="2200" dirty="0" smtClean="0"/>
              <a:t>estación </a:t>
            </a:r>
            <a:r>
              <a:rPr lang="es-ES_tradnl" sz="2200" dirty="0"/>
              <a:t>de carga solar </a:t>
            </a:r>
            <a:r>
              <a:rPr lang="es-ES_tradnl" sz="2200" dirty="0" smtClean="0"/>
              <a:t>para auto eléctrico, </a:t>
            </a:r>
            <a:r>
              <a:rPr lang="es-ES_tradnl" sz="2200" dirty="0"/>
              <a:t>un inodoro </a:t>
            </a:r>
            <a:r>
              <a:rPr lang="es-ES_tradnl" sz="2200" dirty="0" smtClean="0"/>
              <a:t>con lavamanos, </a:t>
            </a:r>
            <a:r>
              <a:rPr lang="es-ES_tradnl" sz="2200" dirty="0"/>
              <a:t>exhibiciones didácticas dirigidas a escuelas que nos visitan (K-12), </a:t>
            </a:r>
            <a:r>
              <a:rPr lang="es-ES_tradnl" sz="2200" dirty="0" smtClean="0"/>
              <a:t>y muchas más!.</a:t>
            </a:r>
            <a:r>
              <a:rPr lang="en-US" sz="2200" dirty="0" smtClean="0"/>
              <a:t>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1131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Proyectos</a:t>
            </a:r>
            <a:r>
              <a:rPr lang="en-US" dirty="0" smtClean="0"/>
              <a:t> </a:t>
            </a:r>
            <a:r>
              <a:rPr lang="en-US" dirty="0" err="1" smtClean="0"/>
              <a:t>Ecol</a:t>
            </a:r>
            <a:r>
              <a:rPr lang="en-US" dirty="0" err="1" smtClean="0"/>
              <a:t>ó</a:t>
            </a:r>
            <a:r>
              <a:rPr lang="en-US" dirty="0" err="1" smtClean="0"/>
              <a:t>gicos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>
                <a:solidFill>
                  <a:schemeClr val="tx1"/>
                </a:solidFill>
              </a:rPr>
              <a:t>Multiples </a:t>
            </a:r>
            <a:r>
              <a:rPr lang="en-US" sz="2800" dirty="0" err="1" smtClean="0">
                <a:solidFill>
                  <a:schemeClr val="tx1"/>
                </a:solidFill>
              </a:rPr>
              <a:t>disciplinas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114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_tradnl" dirty="0" smtClean="0"/>
              <a:t>Sistema de </a:t>
            </a:r>
            <a:r>
              <a:rPr lang="es-ES_tradnl" dirty="0" smtClean="0">
                <a:solidFill>
                  <a:srgbClr val="74FF32"/>
                </a:solidFill>
              </a:rPr>
              <a:t>recogido de Agua de lluvia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 err="1" smtClean="0">
                <a:solidFill>
                  <a:srgbClr val="74FF32"/>
                </a:solidFill>
              </a:rPr>
              <a:t>Acuap</a:t>
            </a:r>
            <a:r>
              <a:rPr lang="es-ES_tradnl" dirty="0" err="1" smtClean="0">
                <a:solidFill>
                  <a:srgbClr val="74FF32"/>
                </a:solidFill>
              </a:rPr>
              <a:t>ó</a:t>
            </a:r>
            <a:r>
              <a:rPr lang="es-ES_tradnl" dirty="0" err="1" smtClean="0">
                <a:solidFill>
                  <a:srgbClr val="74FF32"/>
                </a:solidFill>
              </a:rPr>
              <a:t>nicos</a:t>
            </a:r>
            <a:endParaRPr lang="es-ES_tradnl" dirty="0" smtClean="0">
              <a:solidFill>
                <a:srgbClr val="74FF32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s-ES_tradnl" dirty="0" smtClean="0">
                <a:solidFill>
                  <a:srgbClr val="74FF32"/>
                </a:solidFill>
              </a:rPr>
              <a:t>Huertos </a:t>
            </a:r>
            <a:r>
              <a:rPr lang="es-ES_tradnl" dirty="0" smtClean="0"/>
              <a:t>(org</a:t>
            </a:r>
            <a:r>
              <a:rPr lang="es-ES_tradnl" dirty="0" smtClean="0"/>
              <a:t>á</a:t>
            </a:r>
            <a:r>
              <a:rPr lang="es-ES_tradnl" dirty="0" smtClean="0"/>
              <a:t>nicos, polinizadoras, </a:t>
            </a:r>
            <a:r>
              <a:rPr lang="es-ES_tradnl" dirty="0" err="1" smtClean="0"/>
              <a:t>edible</a:t>
            </a:r>
            <a:r>
              <a:rPr lang="es-ES_tradnl" dirty="0" smtClean="0"/>
              <a:t> </a:t>
            </a:r>
            <a:r>
              <a:rPr lang="es-ES_tradnl" dirty="0" err="1" smtClean="0"/>
              <a:t>landscaping</a:t>
            </a:r>
            <a:r>
              <a:rPr lang="es-ES_tradnl" dirty="0" smtClean="0"/>
              <a:t>) Taller este s</a:t>
            </a:r>
            <a:r>
              <a:rPr lang="es-ES_tradnl" dirty="0" smtClean="0"/>
              <a:t>á</a:t>
            </a:r>
            <a:r>
              <a:rPr lang="es-ES_tradnl" dirty="0" smtClean="0"/>
              <a:t>bado ene23 –gratis para Miembros de CV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 smtClean="0">
                <a:solidFill>
                  <a:srgbClr val="74FF32"/>
                </a:solidFill>
              </a:rPr>
              <a:t>Muebles </a:t>
            </a:r>
            <a:r>
              <a:rPr lang="es-ES_tradnl" dirty="0" err="1" smtClean="0">
                <a:solidFill>
                  <a:srgbClr val="74FF32"/>
                </a:solidFill>
              </a:rPr>
              <a:t>ecologicos</a:t>
            </a:r>
            <a:r>
              <a:rPr lang="es-ES_tradnl" dirty="0" smtClean="0">
                <a:solidFill>
                  <a:srgbClr val="74FF32"/>
                </a:solidFill>
              </a:rPr>
              <a:t> </a:t>
            </a:r>
            <a:r>
              <a:rPr lang="es-ES_tradnl" dirty="0" smtClean="0"/>
              <a:t>(sin pegamentos </a:t>
            </a:r>
            <a:r>
              <a:rPr lang="es-ES_tradnl" dirty="0" err="1" smtClean="0"/>
              <a:t>toxicos</a:t>
            </a:r>
            <a:r>
              <a:rPr lang="es-ES_tradnl" dirty="0" smtClean="0"/>
              <a:t> ni otros materiales da</a:t>
            </a:r>
            <a:r>
              <a:rPr lang="es-ES_tradnl" dirty="0" smtClean="0"/>
              <a:t>ñinos)</a:t>
            </a:r>
            <a:endParaRPr lang="es-ES_tradnl" dirty="0" smtClean="0"/>
          </a:p>
          <a:p>
            <a:pPr marL="514350" indent="-514350">
              <a:buFont typeface="+mj-lt"/>
              <a:buAutoNum type="arabicPeriod"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01377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effectLst/>
              </a:rPr>
              <a:t>Propuestas para </a:t>
            </a:r>
            <a:r>
              <a:rPr lang="es-ES_tradnl" dirty="0" err="1">
                <a:solidFill>
                  <a:schemeClr val="tx2">
                    <a:lumMod val="50000"/>
                  </a:schemeClr>
                </a:solidFill>
                <a:effectLst/>
              </a:rPr>
              <a:t>Exhibits</a:t>
            </a:r>
            <a:r>
              <a:rPr lang="es-ES_tradnl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  <a:r>
              <a:rPr lang="es-ES_tradnl" smtClean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es-ES_tradnl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es-ES_tradnl" smtClean="0">
                <a:solidFill>
                  <a:schemeClr val="tx2">
                    <a:lumMod val="50000"/>
                  </a:schemeClr>
                </a:solidFill>
                <a:effectLst/>
              </a:rPr>
              <a:t>Museo </a:t>
            </a:r>
            <a:r>
              <a:rPr lang="es-ES_tradnl" dirty="0">
                <a:effectLst/>
              </a:rPr>
              <a:t>Casa Eco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>
                <a:effectLst/>
              </a:rPr>
              <a:t>Deadline</a:t>
            </a:r>
            <a:r>
              <a:rPr lang="es-ES_tradnl" dirty="0">
                <a:effectLst/>
              </a:rPr>
              <a:t>:  Feb 1ro, 2016</a:t>
            </a:r>
            <a:endParaRPr lang="en-US" dirty="0">
              <a:effectLst/>
            </a:endParaRPr>
          </a:p>
          <a:p>
            <a:r>
              <a:rPr lang="es-ES_tradnl" dirty="0">
                <a:effectLst/>
              </a:rPr>
              <a:t>Entrega: </a:t>
            </a:r>
            <a:r>
              <a:rPr lang="es-ES_tradnl" dirty="0" smtClean="0">
                <a:effectLst/>
              </a:rPr>
              <a:t>en PDF </a:t>
            </a:r>
            <a:r>
              <a:rPr lang="es-ES_tradnl" dirty="0" err="1">
                <a:effectLst/>
              </a:rPr>
              <a:t>via</a:t>
            </a:r>
            <a:r>
              <a:rPr lang="es-ES_tradnl" dirty="0">
                <a:effectLst/>
              </a:rPr>
              <a:t> Email a </a:t>
            </a:r>
            <a:r>
              <a:rPr lang="es-ES_tradnl" dirty="0" err="1">
                <a:effectLst/>
              </a:rPr>
              <a:t>CampusVerde@</a:t>
            </a:r>
            <a:r>
              <a:rPr lang="es-ES_tradnl" dirty="0" err="1" smtClean="0">
                <a:solidFill>
                  <a:srgbClr val="74FF32"/>
                </a:solidFill>
                <a:effectLst/>
              </a:rPr>
              <a:t>uprm</a:t>
            </a:r>
            <a:r>
              <a:rPr lang="es-ES_tradnl" dirty="0" err="1" smtClean="0">
                <a:effectLst/>
              </a:rPr>
              <a:t>.edu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7134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Propuesta</a:t>
            </a:r>
            <a:r>
              <a:rPr lang="en-US" dirty="0" smtClean="0"/>
              <a:t> Exhibits</a:t>
            </a:r>
            <a:br>
              <a:rPr lang="en-US" dirty="0" smtClean="0"/>
            </a:br>
            <a:r>
              <a:rPr lang="en-US" dirty="0" smtClean="0"/>
              <a:t>¿</a:t>
            </a:r>
            <a:r>
              <a:rPr lang="en-US" dirty="0" err="1" smtClean="0"/>
              <a:t>Qu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debe</a:t>
            </a:r>
            <a:r>
              <a:rPr lang="en-US" dirty="0" smtClean="0"/>
              <a:t> </a:t>
            </a:r>
            <a:r>
              <a:rPr lang="en-US" dirty="0" err="1" smtClean="0"/>
              <a:t>incluir</a:t>
            </a:r>
            <a:r>
              <a:rPr lang="en-US" dirty="0" smtClean="0"/>
              <a:t>? 1 of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64804"/>
            <a:ext cx="8229600" cy="4114800"/>
          </a:xfrm>
        </p:spPr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s-ES_tradnl" sz="2800" dirty="0">
                <a:solidFill>
                  <a:srgbClr val="74FF32"/>
                </a:solidFill>
                <a:effectLst/>
              </a:rPr>
              <a:t>Titulo </a:t>
            </a:r>
            <a:endParaRPr lang="en-US" sz="2800" dirty="0">
              <a:solidFill>
                <a:srgbClr val="74FF32"/>
              </a:solidFill>
              <a:effectLst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s-ES_tradnl" sz="2800" dirty="0">
                <a:solidFill>
                  <a:srgbClr val="74FF32"/>
                </a:solidFill>
                <a:effectLst/>
              </a:rPr>
              <a:t>Descripción</a:t>
            </a:r>
            <a:r>
              <a:rPr lang="es-ES_tradnl" sz="2800" dirty="0">
                <a:effectLst/>
              </a:rPr>
              <a:t> (debe incluir </a:t>
            </a:r>
            <a:r>
              <a:rPr lang="es-ES_tradnl" sz="2800" dirty="0" smtClean="0">
                <a:effectLst/>
              </a:rPr>
              <a:t>c</a:t>
            </a:r>
            <a:r>
              <a:rPr lang="es-ES_tradnl" sz="2800" dirty="0" smtClean="0">
                <a:effectLst/>
              </a:rPr>
              <a:t>ó</a:t>
            </a:r>
            <a:r>
              <a:rPr lang="es-ES_tradnl" sz="2800" dirty="0" smtClean="0">
                <a:effectLst/>
              </a:rPr>
              <a:t>mo </a:t>
            </a:r>
            <a:r>
              <a:rPr lang="es-ES_tradnl" sz="2800" dirty="0">
                <a:effectLst/>
              </a:rPr>
              <a:t>se </a:t>
            </a:r>
            <a:r>
              <a:rPr lang="es-ES_tradnl" sz="2800" dirty="0">
                <a:solidFill>
                  <a:srgbClr val="74FF32"/>
                </a:solidFill>
                <a:effectLst/>
              </a:rPr>
              <a:t>relaciona a concepto ecológico</a:t>
            </a:r>
            <a:r>
              <a:rPr lang="es-ES_tradnl" sz="2800" dirty="0">
                <a:effectLst/>
              </a:rPr>
              <a:t>: ej. </a:t>
            </a:r>
            <a:endParaRPr lang="es-ES_tradnl" sz="2800" dirty="0" smtClean="0">
              <a:effectLst/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s-ES_tradnl" sz="2400" dirty="0" smtClean="0">
                <a:effectLst/>
              </a:rPr>
              <a:t>Ahorro </a:t>
            </a:r>
            <a:r>
              <a:rPr lang="es-ES_tradnl" sz="2400" dirty="0">
                <a:effectLst/>
              </a:rPr>
              <a:t>de agua, </a:t>
            </a:r>
            <a:endParaRPr lang="es-ES_tradnl" sz="2400" dirty="0" smtClean="0">
              <a:effectLst/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s-ES_tradnl" sz="2400" dirty="0" smtClean="0">
                <a:effectLst/>
              </a:rPr>
              <a:t>reciclaje**cuidado*,</a:t>
            </a:r>
            <a:endParaRPr lang="es-ES_tradnl" sz="2400" dirty="0">
              <a:effectLst/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s-ES_tradnl" sz="2400" dirty="0" smtClean="0">
                <a:effectLst/>
              </a:rPr>
              <a:t>composta</a:t>
            </a:r>
            <a:r>
              <a:rPr lang="es-ES_tradnl" sz="2400" dirty="0">
                <a:effectLst/>
              </a:rPr>
              <a:t>, </a:t>
            </a:r>
            <a:endParaRPr lang="es-ES_tradnl" sz="2400" dirty="0" smtClean="0">
              <a:effectLst/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s-ES_tradnl" sz="2400" dirty="0" smtClean="0">
                <a:effectLst/>
              </a:rPr>
              <a:t>conservación </a:t>
            </a:r>
            <a:r>
              <a:rPr lang="es-ES_tradnl" sz="2400" dirty="0">
                <a:effectLst/>
              </a:rPr>
              <a:t>de energía, </a:t>
            </a:r>
            <a:endParaRPr lang="es-ES_tradnl" sz="2400" dirty="0" smtClean="0">
              <a:effectLst/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s-ES_tradnl" sz="2400" dirty="0" smtClean="0">
                <a:effectLst/>
              </a:rPr>
              <a:t>energía </a:t>
            </a:r>
            <a:r>
              <a:rPr lang="es-ES_tradnl" sz="2400" dirty="0">
                <a:effectLst/>
              </a:rPr>
              <a:t>renovable, </a:t>
            </a:r>
            <a:endParaRPr lang="es-ES_tradnl" sz="2400" dirty="0" smtClean="0">
              <a:effectLst/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s-ES_tradnl" sz="2400" dirty="0" smtClean="0">
                <a:effectLst/>
              </a:rPr>
              <a:t>productos </a:t>
            </a:r>
            <a:r>
              <a:rPr lang="es-ES_tradnl" sz="2400" dirty="0">
                <a:effectLst/>
              </a:rPr>
              <a:t>de limpieza verde, </a:t>
            </a:r>
            <a:endParaRPr lang="es-ES_tradnl" sz="2400" dirty="0" smtClean="0">
              <a:effectLst/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s-ES_tradnl" sz="2400" dirty="0" smtClean="0">
                <a:effectLst/>
              </a:rPr>
              <a:t>dieta </a:t>
            </a:r>
            <a:r>
              <a:rPr lang="es-ES_tradnl" sz="2400" dirty="0">
                <a:effectLst/>
              </a:rPr>
              <a:t>ecológica, </a:t>
            </a:r>
            <a:r>
              <a:rPr lang="es-ES_tradnl" sz="2400" dirty="0" err="1">
                <a:effectLst/>
              </a:rPr>
              <a:t>etc</a:t>
            </a:r>
            <a:r>
              <a:rPr lang="es-ES_tradnl" sz="2400" dirty="0" smtClean="0">
                <a:effectLst/>
              </a:rPr>
              <a:t>), </a:t>
            </a:r>
          </a:p>
          <a:p>
            <a:pPr marL="857250" lvl="1" indent="-457200">
              <a:buFont typeface="+mj-lt"/>
              <a:buAutoNum type="arabicPeriod"/>
            </a:pPr>
            <a:r>
              <a:rPr lang="es-ES_tradnl" sz="2400" dirty="0" err="1" smtClean="0">
                <a:effectLst/>
              </a:rPr>
              <a:t>hidroponicos</a:t>
            </a:r>
            <a:r>
              <a:rPr lang="es-ES_tradnl" sz="2400" dirty="0" smtClean="0">
                <a:effectLst/>
              </a:rPr>
              <a:t> hechos con bamb</a:t>
            </a:r>
            <a:r>
              <a:rPr lang="es-ES_tradnl" sz="2400" dirty="0" smtClean="0">
                <a:effectLst/>
              </a:rPr>
              <a:t>ú</a:t>
            </a:r>
            <a:endParaRPr lang="en-US" sz="2400" dirty="0">
              <a:effectLst/>
            </a:endParaRPr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7154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Ejemplos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CC"/>
                </a:solidFill>
              </a:rPr>
              <a:t>con </a:t>
            </a:r>
            <a:r>
              <a:rPr lang="en-US" dirty="0" err="1" smtClean="0">
                <a:solidFill>
                  <a:srgbClr val="FFFFCC"/>
                </a:solidFill>
              </a:rPr>
              <a:t>alta</a:t>
            </a:r>
            <a:r>
              <a:rPr lang="en-US" dirty="0" smtClean="0">
                <a:solidFill>
                  <a:srgbClr val="FFFFCC"/>
                </a:solidFill>
              </a:rPr>
              <a:t> </a:t>
            </a:r>
            <a:r>
              <a:rPr lang="en-US" dirty="0" err="1" smtClean="0">
                <a:solidFill>
                  <a:srgbClr val="FFFFCC"/>
                </a:solidFill>
              </a:rPr>
              <a:t>probabilidad</a:t>
            </a:r>
            <a:endParaRPr lang="en-US" dirty="0">
              <a:solidFill>
                <a:srgbClr val="FFFFC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552" y="1268760"/>
            <a:ext cx="5184576" cy="3888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376772"/>
            <a:ext cx="3753036" cy="37530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5589240"/>
            <a:ext cx="3996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Comparacion</a:t>
            </a:r>
            <a:r>
              <a:rPr lang="en-US" dirty="0" smtClean="0"/>
              <a:t> de GPM de </a:t>
            </a:r>
            <a:r>
              <a:rPr lang="en-US" dirty="0" err="1" smtClean="0"/>
              <a:t>varias</a:t>
            </a:r>
            <a:r>
              <a:rPr lang="en-US" dirty="0" smtClean="0"/>
              <a:t> </a:t>
            </a:r>
            <a:r>
              <a:rPr lang="en-US" dirty="0" err="1" smtClean="0"/>
              <a:t>duchas</a:t>
            </a:r>
            <a:r>
              <a:rPr lang="en-US" dirty="0" smtClean="0"/>
              <a:t> o </a:t>
            </a:r>
            <a:r>
              <a:rPr lang="en-US" dirty="0" err="1" smtClean="0"/>
              <a:t>grifos</a:t>
            </a:r>
            <a:r>
              <a:rPr lang="en-US" dirty="0" smtClean="0"/>
              <a:t> de </a:t>
            </a:r>
            <a:r>
              <a:rPr lang="en-US" dirty="0" err="1" smtClean="0"/>
              <a:t>pluma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52020" y="5517232"/>
            <a:ext cx="3996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Demostracion</a:t>
            </a:r>
            <a:r>
              <a:rPr lang="en-US" dirty="0" smtClean="0"/>
              <a:t> de </a:t>
            </a:r>
            <a:r>
              <a:rPr lang="en-US" dirty="0" err="1" smtClean="0"/>
              <a:t>cuanto</a:t>
            </a:r>
            <a:r>
              <a:rPr lang="en-US" dirty="0" smtClean="0"/>
              <a:t> </a:t>
            </a:r>
            <a:r>
              <a:rPr lang="en-US" dirty="0" err="1" smtClean="0"/>
              <a:t>tarda</a:t>
            </a:r>
            <a:r>
              <a:rPr lang="en-US" dirty="0" smtClean="0"/>
              <a:t> en </a:t>
            </a:r>
            <a:r>
              <a:rPr lang="en-US" dirty="0" err="1" smtClean="0"/>
              <a:t>biodegradar</a:t>
            </a:r>
            <a:r>
              <a:rPr lang="en-US" dirty="0" smtClean="0"/>
              <a:t> </a:t>
            </a:r>
            <a:r>
              <a:rPr lang="en-US" dirty="0" err="1" smtClean="0"/>
              <a:t>distintos</a:t>
            </a:r>
            <a:r>
              <a:rPr lang="en-US" dirty="0" smtClean="0"/>
              <a:t> </a:t>
            </a:r>
            <a:r>
              <a:rPr lang="en-US" dirty="0" err="1" smtClean="0"/>
              <a:t>materiales</a:t>
            </a:r>
            <a:r>
              <a:rPr lang="en-US" dirty="0" smtClean="0"/>
              <a:t> </a:t>
            </a:r>
            <a:r>
              <a:rPr lang="en-US" dirty="0" err="1" smtClean="0"/>
              <a:t>expuestos</a:t>
            </a:r>
            <a:r>
              <a:rPr lang="en-US" dirty="0" smtClean="0"/>
              <a:t> al </a:t>
            </a:r>
            <a:r>
              <a:rPr lang="en-US" dirty="0" err="1" smtClean="0"/>
              <a:t>aire</a:t>
            </a:r>
            <a:r>
              <a:rPr lang="en-US" dirty="0" smtClean="0"/>
              <a:t> </a:t>
            </a:r>
            <a:r>
              <a:rPr lang="en-US" dirty="0" err="1" smtClean="0"/>
              <a:t>libre</a:t>
            </a:r>
            <a:r>
              <a:rPr lang="en-US" dirty="0" smtClean="0"/>
              <a:t>, </a:t>
            </a:r>
            <a:r>
              <a:rPr lang="en-US" dirty="0" err="1" smtClean="0"/>
              <a:t>lluvia</a:t>
            </a:r>
            <a:r>
              <a:rPr lang="en-US" dirty="0" smtClean="0"/>
              <a:t>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95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Tablet with interactive game about resource savings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52" y="2132856"/>
            <a:ext cx="3238500" cy="251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952836"/>
            <a:ext cx="3636404" cy="363640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 flipH="1">
            <a:off x="3023828" y="2168860"/>
            <a:ext cx="1980220" cy="7560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90B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H="1" flipV="1">
            <a:off x="3023828" y="3753036"/>
            <a:ext cx="2016224" cy="7920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90B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9242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Propuesta</a:t>
            </a:r>
            <a:r>
              <a:rPr lang="en-US" dirty="0"/>
              <a:t> Exhibits</a:t>
            </a:r>
            <a:br>
              <a:rPr lang="en-US" dirty="0"/>
            </a:br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incluir</a:t>
            </a:r>
            <a:r>
              <a:rPr lang="en-US" dirty="0"/>
              <a:t>? </a:t>
            </a:r>
            <a:r>
              <a:rPr lang="en-US" dirty="0" smtClean="0"/>
              <a:t>2 </a:t>
            </a:r>
            <a:r>
              <a:rPr lang="en-US" dirty="0"/>
              <a:t>of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532" y="1736812"/>
            <a:ext cx="8604956" cy="4114800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s-ES_tradnl" sz="2800" dirty="0">
                <a:solidFill>
                  <a:srgbClr val="74FF32"/>
                </a:solidFill>
                <a:effectLst/>
              </a:rPr>
              <a:t>Lista de materiales </a:t>
            </a:r>
            <a:r>
              <a:rPr lang="es-ES_tradnl" sz="2800" dirty="0">
                <a:effectLst/>
              </a:rPr>
              <a:t>con Costo Estimado (compras serán procesadas en Oficina- detalles adelante) ~ $200&lt; $1000</a:t>
            </a:r>
            <a:endParaRPr lang="en-US" sz="2800" dirty="0">
              <a:effectLst/>
            </a:endParaRPr>
          </a:p>
          <a:p>
            <a:pPr marL="514350" lvl="0" indent="-514350">
              <a:buFont typeface="+mj-lt"/>
              <a:buAutoNum type="arabicPeriod" startAt="3"/>
            </a:pPr>
            <a:r>
              <a:rPr lang="es-ES_tradnl" sz="2800" dirty="0" smtClean="0">
                <a:solidFill>
                  <a:srgbClr val="74FF32"/>
                </a:solidFill>
                <a:effectLst/>
              </a:rPr>
              <a:t>Figuras</a:t>
            </a:r>
            <a:r>
              <a:rPr lang="es-ES_tradnl" sz="2800" dirty="0">
                <a:effectLst/>
              </a:rPr>
              <a:t>/Esquemas- lo mínimo necesario para entender concepto</a:t>
            </a:r>
            <a:endParaRPr lang="en-US" sz="2800" dirty="0">
              <a:effectLst/>
            </a:endParaRPr>
          </a:p>
          <a:p>
            <a:pPr marL="457200" lvl="0" indent="-457200">
              <a:buFont typeface="+mj-lt"/>
              <a:buAutoNum type="arabicPeriod" startAt="3"/>
            </a:pPr>
            <a:r>
              <a:rPr lang="es-ES_tradnl" sz="2800" dirty="0">
                <a:solidFill>
                  <a:srgbClr val="74FF32"/>
                </a:solidFill>
                <a:effectLst/>
              </a:rPr>
              <a:t>TIMELINE</a:t>
            </a:r>
            <a:r>
              <a:rPr lang="es-ES_tradnl" sz="2800" dirty="0">
                <a:effectLst/>
              </a:rPr>
              <a:t> – preferible si completo para </a:t>
            </a:r>
            <a:r>
              <a:rPr lang="es-ES_tradnl" sz="2800" dirty="0" err="1">
                <a:effectLst/>
              </a:rPr>
              <a:t>April</a:t>
            </a:r>
            <a:r>
              <a:rPr lang="es-ES_tradnl" sz="2800" dirty="0">
                <a:effectLst/>
              </a:rPr>
              <a:t> 15, (apertura </a:t>
            </a:r>
            <a:r>
              <a:rPr lang="es-ES_tradnl" sz="2800" dirty="0" err="1">
                <a:effectLst/>
              </a:rPr>
              <a:t>April</a:t>
            </a:r>
            <a:r>
              <a:rPr lang="es-ES_tradnl" sz="2800" dirty="0">
                <a:effectLst/>
              </a:rPr>
              <a:t> 22)</a:t>
            </a:r>
            <a:endParaRPr lang="en-US" sz="2800" dirty="0">
              <a:effectLst/>
            </a:endParaRPr>
          </a:p>
          <a:p>
            <a:pPr marL="457200" lvl="0" indent="-457200">
              <a:buFont typeface="+mj-lt"/>
              <a:buAutoNum type="arabicPeriod" startAt="3"/>
            </a:pPr>
            <a:r>
              <a:rPr lang="es-ES_tradnl" sz="2800" dirty="0">
                <a:solidFill>
                  <a:srgbClr val="74FF32"/>
                </a:solidFill>
                <a:effectLst/>
              </a:rPr>
              <a:t>Lista de estudiantes</a:t>
            </a:r>
            <a:r>
              <a:rPr lang="es-ES_tradnl" sz="2800" dirty="0">
                <a:effectLst/>
              </a:rPr>
              <a:t> participantes: Nombre, </a:t>
            </a:r>
            <a:r>
              <a:rPr lang="es-ES_tradnl" sz="2800" dirty="0" err="1">
                <a:effectLst/>
              </a:rPr>
              <a:t>dept</a:t>
            </a:r>
            <a:r>
              <a:rPr lang="es-ES_tradnl" sz="2800" dirty="0">
                <a:effectLst/>
              </a:rPr>
              <a:t>, email de </a:t>
            </a:r>
            <a:r>
              <a:rPr lang="es-ES_tradnl" sz="2800" dirty="0" err="1">
                <a:effectLst/>
              </a:rPr>
              <a:t>upr</a:t>
            </a:r>
            <a:endParaRPr lang="en-US" sz="2800" dirty="0">
              <a:effectLst/>
            </a:endParaRPr>
          </a:p>
          <a:p>
            <a:pPr marL="457200" lvl="0" indent="-457200">
              <a:buFont typeface="+mj-lt"/>
              <a:buAutoNum type="arabicPeriod" startAt="3"/>
            </a:pPr>
            <a:r>
              <a:rPr lang="es-ES_tradnl" sz="2800" dirty="0">
                <a:effectLst/>
              </a:rPr>
              <a:t>Lista de </a:t>
            </a:r>
            <a:r>
              <a:rPr lang="es-ES_tradnl" sz="2800" dirty="0">
                <a:solidFill>
                  <a:srgbClr val="74FF32"/>
                </a:solidFill>
                <a:effectLst/>
              </a:rPr>
              <a:t>profesores consejeros </a:t>
            </a:r>
            <a:r>
              <a:rPr lang="es-ES_tradnl" sz="2800" dirty="0">
                <a:effectLst/>
              </a:rPr>
              <a:t>(opcional pero preferible</a:t>
            </a:r>
            <a:r>
              <a:rPr lang="es-ES_tradnl" sz="2800" dirty="0" smtClean="0">
                <a:effectLst/>
              </a:rPr>
              <a:t>)</a:t>
            </a:r>
            <a:r>
              <a:rPr lang="es-ES_tradnl" sz="2800" dirty="0">
                <a:effectLst/>
              </a:rPr>
              <a:t> </a:t>
            </a:r>
            <a:endParaRPr lang="en-US" sz="2800" dirty="0">
              <a:effectLst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9741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2301</TotalTime>
  <Words>431</Words>
  <Application>Microsoft Macintosh PowerPoint</Application>
  <PresentationFormat>On-screen Show (4:3)</PresentationFormat>
  <Paragraphs>50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Textured</vt:lpstr>
      <vt:lpstr>PowerPoint Presentation</vt:lpstr>
      <vt:lpstr>PowerPoint Presentation</vt:lpstr>
      <vt:lpstr>Etapa #1 – Inauguración</vt:lpstr>
      <vt:lpstr>Proyectos Ecológicos Multiples disciplinas</vt:lpstr>
      <vt:lpstr>Propuestas para Exhibits  Museo Casa Eco</vt:lpstr>
      <vt:lpstr>Propuesta Exhibits ¿Qué debe incluir? 1 of 2</vt:lpstr>
      <vt:lpstr>Ejemplos con alta probabilidad</vt:lpstr>
      <vt:lpstr>Tablet with interactive game about resource savings</vt:lpstr>
      <vt:lpstr>Propuesta Exhibits ¿Qué debe incluir? 2 of 2</vt:lpstr>
      <vt:lpstr>Materiales en el web </vt:lpstr>
      <vt:lpstr>Materiales informativos en web</vt:lpstr>
      <vt:lpstr>Premiación</vt:lpstr>
      <vt:lpstr>Oportunidad Unica!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X-Pol</dc:creator>
  <cp:lastModifiedBy>Sandra Cruz Pol</cp:lastModifiedBy>
  <cp:revision>408</cp:revision>
  <cp:lastPrinted>1601-01-01T00:00:00Z</cp:lastPrinted>
  <dcterms:created xsi:type="dcterms:W3CDTF">1601-01-01T00:00:00Z</dcterms:created>
  <dcterms:modified xsi:type="dcterms:W3CDTF">2016-01-19T14:21:24Z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3</vt:i4>
  </property>
  <property fmtid="{D5CDD505-2E9C-101B-9397-08002B2CF9AE}" pid="3" name="LCID">
    <vt:i4>1033</vt:i4>
  </property>
</Properties>
</file>